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8" r:id="rId2"/>
    <p:sldId id="259" r:id="rId3"/>
    <p:sldId id="261" r:id="rId4"/>
    <p:sldId id="262" r:id="rId5"/>
    <p:sldId id="270" r:id="rId6"/>
    <p:sldId id="271" r:id="rId7"/>
    <p:sldId id="272" r:id="rId8"/>
    <p:sldId id="273" r:id="rId9"/>
    <p:sldId id="268" r:id="rId10"/>
    <p:sldId id="269" r:id="rId11"/>
    <p:sldId id="274" r:id="rId12"/>
    <p:sldId id="275" r:id="rId13"/>
  </p:sldIdLst>
  <p:sldSz cx="9144000" cy="6858000" type="screen4x3"/>
  <p:notesSz cx="6888163" cy="100203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ลักษณะ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94" y="-4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'STEMI (EKG)'!$B$1</c:f>
              <c:strCache>
                <c:ptCount val="1"/>
                <c:pt idx="0">
                  <c:v>Door to EKG ≤ 10 นาที</c:v>
                </c:pt>
              </c:strCache>
            </c:strRef>
          </c:tx>
          <c:dLbls>
            <c:dLbl>
              <c:idx val="0"/>
              <c:layout>
                <c:manualLayout>
                  <c:x val="-3.0941984874729425E-3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5470992437364712E-3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3.0941984874729425E-3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0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5470992437364712E-3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0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3"/>
              <c:layout>
                <c:manualLayout>
                  <c:x val="1.5470992437364712E-3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4"/>
              <c:layout>
                <c:manualLayout>
                  <c:x val="3.0941984874729425E-3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5"/>
              <c:layout>
                <c:manualLayout>
                  <c:x val="0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7"/>
              <c:layout>
                <c:manualLayout>
                  <c:x val="-1.1345263392616614E-16"/>
                  <c:y val="1.50967619228757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8"/>
              <c:layout>
                <c:manualLayout>
                  <c:x val="-1.5470992437364712E-3"/>
                  <c:y val="-1.258063493572979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900" baseline="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'STEMI (EKG)'!$A$2:$A$19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(EKG)'!$B$2:$B$19</c:f>
              <c:numCache>
                <c:formatCode>General</c:formatCode>
                <c:ptCount val="18"/>
                <c:pt idx="0">
                  <c:v>50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66.67</c:v>
                </c:pt>
                <c:pt idx="5">
                  <c:v>100</c:v>
                </c:pt>
                <c:pt idx="6">
                  <c:v>100</c:v>
                </c:pt>
                <c:pt idx="7">
                  <c:v>80</c:v>
                </c:pt>
                <c:pt idx="8" formatCode="0">
                  <c:v>100</c:v>
                </c:pt>
                <c:pt idx="9" formatCode="0.0">
                  <c:v>0</c:v>
                </c:pt>
                <c:pt idx="10" formatCode="0.0">
                  <c:v>80</c:v>
                </c:pt>
                <c:pt idx="11" formatCode="0">
                  <c:v>100</c:v>
                </c:pt>
                <c:pt idx="12" formatCode="0">
                  <c:v>100</c:v>
                </c:pt>
                <c:pt idx="13" formatCode="0">
                  <c:v>100</c:v>
                </c:pt>
                <c:pt idx="14" formatCode="0">
                  <c:v>100</c:v>
                </c:pt>
                <c:pt idx="15" formatCode="0">
                  <c:v>100</c:v>
                </c:pt>
                <c:pt idx="16" formatCode="0">
                  <c:v>50</c:v>
                </c:pt>
                <c:pt idx="17" formatCode="0.00">
                  <c:v>66.67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'STEMI (EKG)'!$C$1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'STEMI (EKG)'!$A$2:$A$19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(EKG)'!$C$2:$C$19</c:f>
              <c:numCache>
                <c:formatCode>0.00</c:formatCode>
                <c:ptCount val="18"/>
                <c:pt idx="0">
                  <c:v>82.96</c:v>
                </c:pt>
                <c:pt idx="1">
                  <c:v>82.96</c:v>
                </c:pt>
                <c:pt idx="2">
                  <c:v>82.96</c:v>
                </c:pt>
                <c:pt idx="3">
                  <c:v>82.96</c:v>
                </c:pt>
                <c:pt idx="4">
                  <c:v>82.96</c:v>
                </c:pt>
                <c:pt idx="5">
                  <c:v>82.96</c:v>
                </c:pt>
                <c:pt idx="6">
                  <c:v>82.96</c:v>
                </c:pt>
                <c:pt idx="7">
                  <c:v>82.96</c:v>
                </c:pt>
                <c:pt idx="8">
                  <c:v>82.96</c:v>
                </c:pt>
                <c:pt idx="9">
                  <c:v>82.96</c:v>
                </c:pt>
                <c:pt idx="10">
                  <c:v>82.96</c:v>
                </c:pt>
                <c:pt idx="11">
                  <c:v>82.96</c:v>
                </c:pt>
                <c:pt idx="12">
                  <c:v>82.96</c:v>
                </c:pt>
                <c:pt idx="13">
                  <c:v>82.96</c:v>
                </c:pt>
                <c:pt idx="14">
                  <c:v>82.96</c:v>
                </c:pt>
                <c:pt idx="15">
                  <c:v>82.96</c:v>
                </c:pt>
                <c:pt idx="16">
                  <c:v>82.96</c:v>
                </c:pt>
                <c:pt idx="17">
                  <c:v>82.96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'STEMI (EKG)'!$D$1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'STEMI (EKG)'!$A$2:$A$19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(EKG)'!$D$2:$D$19</c:f>
              <c:numCache>
                <c:formatCode>0.00</c:formatCode>
                <c:ptCount val="18"/>
                <c:pt idx="0">
                  <c:v>28.09</c:v>
                </c:pt>
                <c:pt idx="1">
                  <c:v>28.09</c:v>
                </c:pt>
                <c:pt idx="2">
                  <c:v>28.09</c:v>
                </c:pt>
                <c:pt idx="3">
                  <c:v>28.09</c:v>
                </c:pt>
                <c:pt idx="4">
                  <c:v>28.09</c:v>
                </c:pt>
                <c:pt idx="5">
                  <c:v>28.09</c:v>
                </c:pt>
                <c:pt idx="6">
                  <c:v>28.09</c:v>
                </c:pt>
                <c:pt idx="7">
                  <c:v>28.09</c:v>
                </c:pt>
                <c:pt idx="8">
                  <c:v>28.09</c:v>
                </c:pt>
                <c:pt idx="9">
                  <c:v>28.09</c:v>
                </c:pt>
                <c:pt idx="10">
                  <c:v>28.09</c:v>
                </c:pt>
                <c:pt idx="11">
                  <c:v>28.09</c:v>
                </c:pt>
                <c:pt idx="12">
                  <c:v>28.09</c:v>
                </c:pt>
                <c:pt idx="13">
                  <c:v>28.09</c:v>
                </c:pt>
                <c:pt idx="14">
                  <c:v>28.09</c:v>
                </c:pt>
                <c:pt idx="15">
                  <c:v>28.09</c:v>
                </c:pt>
                <c:pt idx="16">
                  <c:v>28.09</c:v>
                </c:pt>
                <c:pt idx="17">
                  <c:v>28.09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'STEMI (EKG)'!$E$1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'STEMI (EKG)'!$A$2:$A$19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(EKG)'!$E$2:$E$19</c:f>
              <c:numCache>
                <c:formatCode>General</c:formatCode>
                <c:ptCount val="18"/>
                <c:pt idx="0">
                  <c:v>137.83000000000001</c:v>
                </c:pt>
                <c:pt idx="1">
                  <c:v>137.83000000000001</c:v>
                </c:pt>
                <c:pt idx="2">
                  <c:v>137.83000000000001</c:v>
                </c:pt>
                <c:pt idx="3">
                  <c:v>137.83000000000001</c:v>
                </c:pt>
                <c:pt idx="4">
                  <c:v>137.83000000000001</c:v>
                </c:pt>
                <c:pt idx="5">
                  <c:v>137.83000000000001</c:v>
                </c:pt>
                <c:pt idx="6">
                  <c:v>137.83000000000001</c:v>
                </c:pt>
                <c:pt idx="7">
                  <c:v>137.83000000000001</c:v>
                </c:pt>
                <c:pt idx="8">
                  <c:v>137.83000000000001</c:v>
                </c:pt>
                <c:pt idx="9">
                  <c:v>137.83000000000001</c:v>
                </c:pt>
                <c:pt idx="10">
                  <c:v>137.83000000000001</c:v>
                </c:pt>
                <c:pt idx="11">
                  <c:v>137.83000000000001</c:v>
                </c:pt>
                <c:pt idx="12">
                  <c:v>137.83000000000001</c:v>
                </c:pt>
                <c:pt idx="13">
                  <c:v>137.83000000000001</c:v>
                </c:pt>
                <c:pt idx="14">
                  <c:v>137.83000000000001</c:v>
                </c:pt>
                <c:pt idx="15">
                  <c:v>137.83000000000001</c:v>
                </c:pt>
                <c:pt idx="16">
                  <c:v>137.83000000000001</c:v>
                </c:pt>
                <c:pt idx="17">
                  <c:v>137.83000000000001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29562880"/>
        <c:axId val="129572864"/>
      </c:lineChart>
      <c:catAx>
        <c:axId val="1295628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29572864"/>
        <c:crosses val="autoZero"/>
        <c:auto val="1"/>
        <c:lblAlgn val="ctr"/>
        <c:lblOffset val="100"/>
        <c:noMultiLvlLbl val="0"/>
      </c:catAx>
      <c:valAx>
        <c:axId val="129572864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th-TH" sz="1600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0727969348659004"/>
              <c:y val="0.3540963193554294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crossAx val="1295628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900"/>
            </a:pPr>
            <a:endParaRPr lang="th-TH"/>
          </a:p>
        </c:txPr>
      </c:dTable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5510152535280917"/>
          <c:y val="0.15762713998624051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'STEMI (Refer)'!$B$1</c:f>
              <c:strCache>
                <c:ptCount val="1"/>
                <c:pt idx="0">
                  <c:v>Door to Refer time ≤ 30 นาที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'STEMI (Refer)'!$A$2:$A$19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(Refer)'!$B$2:$B$19</c:f>
              <c:numCache>
                <c:formatCode>General</c:formatCode>
                <c:ptCount val="18"/>
                <c:pt idx="0" formatCode="0.00">
                  <c:v>0</c:v>
                </c:pt>
                <c:pt idx="1">
                  <c:v>33.33</c:v>
                </c:pt>
                <c:pt idx="2" formatCode="0.00">
                  <c:v>0</c:v>
                </c:pt>
                <c:pt idx="3" formatCode="0.00">
                  <c:v>0</c:v>
                </c:pt>
                <c:pt idx="4" formatCode="0.00">
                  <c:v>0</c:v>
                </c:pt>
                <c:pt idx="5" formatCode="0.00">
                  <c:v>20</c:v>
                </c:pt>
                <c:pt idx="6" formatCode="0.00">
                  <c:v>0</c:v>
                </c:pt>
                <c:pt idx="7">
                  <c:v>20</c:v>
                </c:pt>
                <c:pt idx="8" formatCode="0.00">
                  <c:v>0</c:v>
                </c:pt>
                <c:pt idx="9" formatCode="0.00">
                  <c:v>0</c:v>
                </c:pt>
                <c:pt idx="10" formatCode="0.00">
                  <c:v>40</c:v>
                </c:pt>
                <c:pt idx="11" formatCode="0.00">
                  <c:v>50</c:v>
                </c:pt>
                <c:pt idx="12" formatCode="0.00">
                  <c:v>33.33</c:v>
                </c:pt>
                <c:pt idx="13">
                  <c:v>64.67</c:v>
                </c:pt>
                <c:pt idx="14" formatCode="0.00">
                  <c:v>16.670000000000002</c:v>
                </c:pt>
                <c:pt idx="15" formatCode="0.00">
                  <c:v>0</c:v>
                </c:pt>
                <c:pt idx="16" formatCode="0.00">
                  <c:v>50</c:v>
                </c:pt>
                <c:pt idx="17" formatCode="0.00">
                  <c:v>66.67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'STEMI (Refer)'!$C$1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'STEMI (Refer)'!$A$2:$A$19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(Refer)'!$C$2:$C$19</c:f>
              <c:numCache>
                <c:formatCode>General</c:formatCode>
                <c:ptCount val="18"/>
                <c:pt idx="0">
                  <c:v>21.93</c:v>
                </c:pt>
                <c:pt idx="1">
                  <c:v>21.93</c:v>
                </c:pt>
                <c:pt idx="2">
                  <c:v>21.93</c:v>
                </c:pt>
                <c:pt idx="3">
                  <c:v>21.93</c:v>
                </c:pt>
                <c:pt idx="4">
                  <c:v>21.93</c:v>
                </c:pt>
                <c:pt idx="5">
                  <c:v>21.93</c:v>
                </c:pt>
                <c:pt idx="6">
                  <c:v>21.93</c:v>
                </c:pt>
                <c:pt idx="7">
                  <c:v>21.93</c:v>
                </c:pt>
                <c:pt idx="8">
                  <c:v>21.93</c:v>
                </c:pt>
                <c:pt idx="9">
                  <c:v>21.93</c:v>
                </c:pt>
                <c:pt idx="10">
                  <c:v>21.93</c:v>
                </c:pt>
                <c:pt idx="11">
                  <c:v>21.93</c:v>
                </c:pt>
                <c:pt idx="12">
                  <c:v>21.93</c:v>
                </c:pt>
                <c:pt idx="13">
                  <c:v>21.93</c:v>
                </c:pt>
                <c:pt idx="14">
                  <c:v>21.93</c:v>
                </c:pt>
                <c:pt idx="15">
                  <c:v>21.93</c:v>
                </c:pt>
                <c:pt idx="16">
                  <c:v>21.93</c:v>
                </c:pt>
                <c:pt idx="17">
                  <c:v>21.93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'STEMI (Refer)'!$D$1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'STEMI (Refer)'!$A$2:$A$19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(Refer)'!$D$2:$D$19</c:f>
              <c:numCache>
                <c:formatCode>General</c:formatCode>
                <c:ptCount val="18"/>
                <c:pt idx="0">
                  <c:v>-26.27</c:v>
                </c:pt>
                <c:pt idx="1">
                  <c:v>-26.27</c:v>
                </c:pt>
                <c:pt idx="2">
                  <c:v>-26.27</c:v>
                </c:pt>
                <c:pt idx="3">
                  <c:v>-26.27</c:v>
                </c:pt>
                <c:pt idx="4">
                  <c:v>-26.27</c:v>
                </c:pt>
                <c:pt idx="5">
                  <c:v>-26.27</c:v>
                </c:pt>
                <c:pt idx="6">
                  <c:v>-26.27</c:v>
                </c:pt>
                <c:pt idx="7">
                  <c:v>-26.27</c:v>
                </c:pt>
                <c:pt idx="8">
                  <c:v>-26.27</c:v>
                </c:pt>
                <c:pt idx="9">
                  <c:v>-26.27</c:v>
                </c:pt>
                <c:pt idx="10">
                  <c:v>-26.27</c:v>
                </c:pt>
                <c:pt idx="11">
                  <c:v>-26.27</c:v>
                </c:pt>
                <c:pt idx="12">
                  <c:v>-26.27</c:v>
                </c:pt>
                <c:pt idx="13">
                  <c:v>-26.27</c:v>
                </c:pt>
                <c:pt idx="14">
                  <c:v>-26.27</c:v>
                </c:pt>
                <c:pt idx="15">
                  <c:v>-26.27</c:v>
                </c:pt>
                <c:pt idx="16">
                  <c:v>-26.27</c:v>
                </c:pt>
                <c:pt idx="17">
                  <c:v>-26.27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'STEMI (Refer)'!$E$1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'STEMI (Refer)'!$A$2:$A$19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'STEMI (Refer)'!$E$2:$E$19</c:f>
              <c:numCache>
                <c:formatCode>General</c:formatCode>
                <c:ptCount val="18"/>
                <c:pt idx="0">
                  <c:v>70.13</c:v>
                </c:pt>
                <c:pt idx="1">
                  <c:v>70.13</c:v>
                </c:pt>
                <c:pt idx="2">
                  <c:v>70.13</c:v>
                </c:pt>
                <c:pt idx="3">
                  <c:v>70.13</c:v>
                </c:pt>
                <c:pt idx="4">
                  <c:v>70.13</c:v>
                </c:pt>
                <c:pt idx="5">
                  <c:v>70.13</c:v>
                </c:pt>
                <c:pt idx="6">
                  <c:v>70.13</c:v>
                </c:pt>
                <c:pt idx="7">
                  <c:v>70.13</c:v>
                </c:pt>
                <c:pt idx="8">
                  <c:v>70.13</c:v>
                </c:pt>
                <c:pt idx="9">
                  <c:v>70.13</c:v>
                </c:pt>
                <c:pt idx="10">
                  <c:v>70.13</c:v>
                </c:pt>
                <c:pt idx="11">
                  <c:v>70.13</c:v>
                </c:pt>
                <c:pt idx="12">
                  <c:v>70.13</c:v>
                </c:pt>
                <c:pt idx="13">
                  <c:v>70.13</c:v>
                </c:pt>
                <c:pt idx="14">
                  <c:v>70.13</c:v>
                </c:pt>
                <c:pt idx="15">
                  <c:v>70.13</c:v>
                </c:pt>
                <c:pt idx="16">
                  <c:v>70.13</c:v>
                </c:pt>
                <c:pt idx="17">
                  <c:v>70.13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52493056"/>
        <c:axId val="152494848"/>
      </c:lineChart>
      <c:catAx>
        <c:axId val="1524930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52494848"/>
        <c:crosses val="autoZero"/>
        <c:auto val="1"/>
        <c:lblAlgn val="ctr"/>
        <c:lblOffset val="100"/>
        <c:noMultiLvlLbl val="0"/>
      </c:catAx>
      <c:valAx>
        <c:axId val="1524948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th-TH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532567049808429"/>
              <c:y val="0.32843734913685474"/>
            </c:manualLayout>
          </c:layout>
          <c:overlay val="0"/>
        </c:title>
        <c:numFmt formatCode="0.00" sourceLinked="1"/>
        <c:majorTickMark val="none"/>
        <c:minorTickMark val="none"/>
        <c:tickLblPos val="nextTo"/>
        <c:crossAx val="152493056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800"/>
            </a:pPr>
            <a:endParaRPr lang="th-TH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150861720396349"/>
          <c:y val="0.12403792740977498"/>
          <c:w val="0.71511760498758503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'เสียชีวิตใน รพ.'!$B$1</c:f>
              <c:strCache>
                <c:ptCount val="1"/>
                <c:pt idx="0">
                  <c:v>อัตรา Miss/Delayed diagnosis STEMI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รพ.'!$B$2:$B$19</c:f>
              <c:numCache>
                <c:formatCode>0</c:formatCode>
                <c:ptCount val="18"/>
                <c:pt idx="0">
                  <c:v>25</c:v>
                </c:pt>
                <c:pt idx="1">
                  <c:v>0</c:v>
                </c:pt>
                <c:pt idx="2">
                  <c:v>25</c:v>
                </c:pt>
                <c:pt idx="3">
                  <c:v>0</c:v>
                </c:pt>
                <c:pt idx="4">
                  <c:v>20</c:v>
                </c:pt>
                <c:pt idx="5">
                  <c:v>0</c:v>
                </c:pt>
                <c:pt idx="6">
                  <c:v>0</c:v>
                </c:pt>
                <c:pt idx="7" formatCode="0.00">
                  <c:v>16.670000000000002</c:v>
                </c:pt>
                <c:pt idx="8">
                  <c:v>0</c:v>
                </c:pt>
                <c:pt idx="9">
                  <c:v>0</c:v>
                </c:pt>
                <c:pt idx="10" formatCode="0.00">
                  <c:v>6.25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'เสียชีวิตใน รพ.'!$C$1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รพ.'!$C$2:$C$19</c:f>
              <c:numCache>
                <c:formatCode>General</c:formatCode>
                <c:ptCount val="18"/>
                <c:pt idx="0">
                  <c:v>5.16</c:v>
                </c:pt>
                <c:pt idx="1">
                  <c:v>5.16</c:v>
                </c:pt>
                <c:pt idx="2">
                  <c:v>5.16</c:v>
                </c:pt>
                <c:pt idx="3">
                  <c:v>5.16</c:v>
                </c:pt>
                <c:pt idx="4">
                  <c:v>5.16</c:v>
                </c:pt>
                <c:pt idx="5">
                  <c:v>5.16</c:v>
                </c:pt>
                <c:pt idx="6">
                  <c:v>5.16</c:v>
                </c:pt>
                <c:pt idx="7">
                  <c:v>5.16</c:v>
                </c:pt>
                <c:pt idx="8">
                  <c:v>5.16</c:v>
                </c:pt>
                <c:pt idx="9">
                  <c:v>5.16</c:v>
                </c:pt>
                <c:pt idx="10">
                  <c:v>5.16</c:v>
                </c:pt>
                <c:pt idx="11">
                  <c:v>5.16</c:v>
                </c:pt>
                <c:pt idx="12">
                  <c:v>5.16</c:v>
                </c:pt>
                <c:pt idx="13">
                  <c:v>5.16</c:v>
                </c:pt>
                <c:pt idx="14">
                  <c:v>5.16</c:v>
                </c:pt>
                <c:pt idx="15">
                  <c:v>5.16</c:v>
                </c:pt>
                <c:pt idx="16">
                  <c:v>5.16</c:v>
                </c:pt>
                <c:pt idx="17">
                  <c:v>5.16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'เสียชีวิตใน รพ.'!$D$1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รพ.'!$D$2:$D$19</c:f>
              <c:numCache>
                <c:formatCode>0.00</c:formatCode>
                <c:ptCount val="18"/>
                <c:pt idx="0">
                  <c:v>-13.55</c:v>
                </c:pt>
                <c:pt idx="1">
                  <c:v>-13.55</c:v>
                </c:pt>
                <c:pt idx="2">
                  <c:v>-13.55</c:v>
                </c:pt>
                <c:pt idx="3">
                  <c:v>-13.55</c:v>
                </c:pt>
                <c:pt idx="4">
                  <c:v>-13.55</c:v>
                </c:pt>
                <c:pt idx="5">
                  <c:v>-13.55</c:v>
                </c:pt>
                <c:pt idx="6">
                  <c:v>-13.55</c:v>
                </c:pt>
                <c:pt idx="7">
                  <c:v>-13.55</c:v>
                </c:pt>
                <c:pt idx="8">
                  <c:v>-13.55</c:v>
                </c:pt>
                <c:pt idx="9">
                  <c:v>-13.55</c:v>
                </c:pt>
                <c:pt idx="10">
                  <c:v>-13.55</c:v>
                </c:pt>
                <c:pt idx="11">
                  <c:v>-13.55</c:v>
                </c:pt>
                <c:pt idx="12">
                  <c:v>-13.55</c:v>
                </c:pt>
                <c:pt idx="13">
                  <c:v>-13.55</c:v>
                </c:pt>
                <c:pt idx="14">
                  <c:v>-13.55</c:v>
                </c:pt>
                <c:pt idx="15">
                  <c:v>-13.55</c:v>
                </c:pt>
                <c:pt idx="16">
                  <c:v>-13.55</c:v>
                </c:pt>
                <c:pt idx="17">
                  <c:v>-13.55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'เสียชีวิตใน รพ.'!$E$1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รพ.'!$E$2:$E$19</c:f>
              <c:numCache>
                <c:formatCode>General</c:formatCode>
                <c:ptCount val="18"/>
                <c:pt idx="0">
                  <c:v>23.87</c:v>
                </c:pt>
                <c:pt idx="1">
                  <c:v>23.87</c:v>
                </c:pt>
                <c:pt idx="2">
                  <c:v>23.87</c:v>
                </c:pt>
                <c:pt idx="3">
                  <c:v>23.87</c:v>
                </c:pt>
                <c:pt idx="4">
                  <c:v>23.87</c:v>
                </c:pt>
                <c:pt idx="5">
                  <c:v>23.87</c:v>
                </c:pt>
                <c:pt idx="6">
                  <c:v>23.87</c:v>
                </c:pt>
                <c:pt idx="7">
                  <c:v>23.87</c:v>
                </c:pt>
                <c:pt idx="8">
                  <c:v>23.87</c:v>
                </c:pt>
                <c:pt idx="9">
                  <c:v>23.87</c:v>
                </c:pt>
                <c:pt idx="10">
                  <c:v>23.87</c:v>
                </c:pt>
                <c:pt idx="11">
                  <c:v>23.87</c:v>
                </c:pt>
                <c:pt idx="12">
                  <c:v>23.87</c:v>
                </c:pt>
                <c:pt idx="13">
                  <c:v>23.87</c:v>
                </c:pt>
                <c:pt idx="14">
                  <c:v>23.87</c:v>
                </c:pt>
                <c:pt idx="15">
                  <c:v>23.87</c:v>
                </c:pt>
                <c:pt idx="16">
                  <c:v>23.87</c:v>
                </c:pt>
                <c:pt idx="17">
                  <c:v>23.87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593792"/>
        <c:axId val="180595328"/>
      </c:lineChart>
      <c:catAx>
        <c:axId val="180593792"/>
        <c:scaling>
          <c:orientation val="minMax"/>
        </c:scaling>
        <c:delete val="0"/>
        <c:axPos val="b"/>
        <c:majorTickMark val="none"/>
        <c:minorTickMark val="none"/>
        <c:tickLblPos val="nextTo"/>
        <c:crossAx val="180595328"/>
        <c:crosses val="autoZero"/>
        <c:auto val="1"/>
        <c:lblAlgn val="ctr"/>
        <c:lblOffset val="100"/>
        <c:noMultiLvlLbl val="0"/>
      </c:catAx>
      <c:valAx>
        <c:axId val="1805953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th-TH" sz="1200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2549492957572617"/>
              <c:y val="0.32301069111979008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crossAx val="180593792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th-TH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0.24150861720396349"/>
          <c:y val="0.12403792740977498"/>
          <c:w val="0.72750717029936474"/>
          <c:h val="0.65465112228826872"/>
        </c:manualLayout>
      </c:layout>
      <c:lineChart>
        <c:grouping val="standard"/>
        <c:varyColors val="0"/>
        <c:ser>
          <c:idx val="0"/>
          <c:order val="0"/>
          <c:tx>
            <c:strRef>
              <c:f>'เสียชีวิตใน รพ.'!$B$1</c:f>
              <c:strCache>
                <c:ptCount val="1"/>
                <c:pt idx="0">
                  <c:v>อัตราการเสียชีวิตใน รพ.</c:v>
                </c:pt>
              </c:strCache>
            </c:strRef>
          </c:tx>
          <c:dLbls>
            <c:txPr>
              <a:bodyPr/>
              <a:lstStyle/>
              <a:p>
                <a:pPr>
                  <a:defRPr sz="1200"/>
                </a:pPr>
                <a:endParaRPr lang="th-TH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รพ.'!$B$2:$B$19</c:f>
              <c:numCache>
                <c:formatCode>0</c:formatCode>
                <c:ptCount val="1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20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3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 formatCode="0.00">
                  <c:v>28.57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'เสียชีวิตใน รพ.'!$C$1</c:f>
              <c:strCache>
                <c:ptCount val="1"/>
                <c:pt idx="0">
                  <c:v>Mean</c:v>
                </c:pt>
              </c:strCache>
            </c:strRef>
          </c:tx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รพ.'!$C$2:$C$19</c:f>
              <c:numCache>
                <c:formatCode>General</c:formatCode>
                <c:ptCount val="18"/>
                <c:pt idx="0">
                  <c:v>2.7</c:v>
                </c:pt>
                <c:pt idx="1">
                  <c:v>2.7</c:v>
                </c:pt>
                <c:pt idx="2">
                  <c:v>2.7</c:v>
                </c:pt>
                <c:pt idx="3">
                  <c:v>2.7</c:v>
                </c:pt>
                <c:pt idx="4">
                  <c:v>2.7</c:v>
                </c:pt>
                <c:pt idx="5">
                  <c:v>2.7</c:v>
                </c:pt>
                <c:pt idx="6">
                  <c:v>2.7</c:v>
                </c:pt>
                <c:pt idx="7">
                  <c:v>2.7</c:v>
                </c:pt>
                <c:pt idx="8">
                  <c:v>2.7</c:v>
                </c:pt>
                <c:pt idx="9">
                  <c:v>2.7</c:v>
                </c:pt>
                <c:pt idx="10">
                  <c:v>2.7</c:v>
                </c:pt>
                <c:pt idx="11">
                  <c:v>2.7</c:v>
                </c:pt>
                <c:pt idx="12">
                  <c:v>2.7</c:v>
                </c:pt>
                <c:pt idx="13">
                  <c:v>2.7</c:v>
                </c:pt>
                <c:pt idx="14">
                  <c:v>2.7</c:v>
                </c:pt>
                <c:pt idx="15">
                  <c:v>2.7</c:v>
                </c:pt>
                <c:pt idx="16">
                  <c:v>2.7</c:v>
                </c:pt>
                <c:pt idx="17">
                  <c:v>2.7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'เสียชีวิตใน รพ.'!$D$1</c:f>
              <c:strCache>
                <c:ptCount val="1"/>
                <c:pt idx="0">
                  <c:v>LCL</c:v>
                </c:pt>
              </c:strCache>
            </c:strRef>
          </c:tx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รพ.'!$D$2:$D$19</c:f>
              <c:numCache>
                <c:formatCode>General</c:formatCode>
                <c:ptCount val="18"/>
                <c:pt idx="0">
                  <c:v>-13.28</c:v>
                </c:pt>
                <c:pt idx="1">
                  <c:v>-13.28</c:v>
                </c:pt>
                <c:pt idx="2">
                  <c:v>-13.28</c:v>
                </c:pt>
                <c:pt idx="3">
                  <c:v>-13.28</c:v>
                </c:pt>
                <c:pt idx="4">
                  <c:v>-13.28</c:v>
                </c:pt>
                <c:pt idx="5">
                  <c:v>-13.28</c:v>
                </c:pt>
                <c:pt idx="6">
                  <c:v>-13.28</c:v>
                </c:pt>
                <c:pt idx="7">
                  <c:v>-13.28</c:v>
                </c:pt>
                <c:pt idx="8">
                  <c:v>-13.28</c:v>
                </c:pt>
                <c:pt idx="9">
                  <c:v>-13.28</c:v>
                </c:pt>
                <c:pt idx="10">
                  <c:v>-13.28</c:v>
                </c:pt>
                <c:pt idx="11">
                  <c:v>-13.28</c:v>
                </c:pt>
                <c:pt idx="12">
                  <c:v>-13.28</c:v>
                </c:pt>
                <c:pt idx="13">
                  <c:v>-13.28</c:v>
                </c:pt>
                <c:pt idx="14">
                  <c:v>-13.28</c:v>
                </c:pt>
                <c:pt idx="15">
                  <c:v>-13.28</c:v>
                </c:pt>
                <c:pt idx="16">
                  <c:v>-13.28</c:v>
                </c:pt>
                <c:pt idx="17">
                  <c:v>-13.28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'เสียชีวิตใน รพ.'!$E$1</c:f>
              <c:strCache>
                <c:ptCount val="1"/>
                <c:pt idx="0">
                  <c:v>UCL</c:v>
                </c:pt>
              </c:strCache>
            </c:strRef>
          </c:tx>
          <c:cat>
            <c:strRef>
              <c:f>'เสียชีวิตใน รพ.'!$A$2:$A$19</c:f>
              <c:strCache>
                <c:ptCount val="18"/>
                <c:pt idx="0">
                  <c:v>1/63</c:v>
                </c:pt>
                <c:pt idx="1">
                  <c:v>2/63</c:v>
                </c:pt>
                <c:pt idx="2">
                  <c:v>3/63</c:v>
                </c:pt>
                <c:pt idx="3">
                  <c:v>4/63</c:v>
                </c:pt>
                <c:pt idx="4">
                  <c:v>1/64</c:v>
                </c:pt>
                <c:pt idx="5">
                  <c:v>2/64</c:v>
                </c:pt>
                <c:pt idx="6">
                  <c:v>3/64</c:v>
                </c:pt>
                <c:pt idx="7">
                  <c:v>4/64</c:v>
                </c:pt>
                <c:pt idx="8">
                  <c:v>1/65</c:v>
                </c:pt>
                <c:pt idx="9">
                  <c:v>2/65</c:v>
                </c:pt>
                <c:pt idx="10">
                  <c:v>3/65</c:v>
                </c:pt>
                <c:pt idx="11">
                  <c:v>4/65</c:v>
                </c:pt>
                <c:pt idx="12">
                  <c:v>1/66</c:v>
                </c:pt>
                <c:pt idx="13">
                  <c:v>2/66</c:v>
                </c:pt>
                <c:pt idx="14">
                  <c:v>3/66</c:v>
                </c:pt>
                <c:pt idx="15">
                  <c:v>4/66</c:v>
                </c:pt>
                <c:pt idx="16">
                  <c:v>1/67</c:v>
                </c:pt>
                <c:pt idx="17">
                  <c:v>2/67</c:v>
                </c:pt>
              </c:strCache>
            </c:strRef>
          </c:cat>
          <c:val>
            <c:numRef>
              <c:f>'เสียชีวิตใน รพ.'!$E$2:$E$19</c:f>
              <c:numCache>
                <c:formatCode>General</c:formatCode>
                <c:ptCount val="18"/>
                <c:pt idx="0">
                  <c:v>18.68</c:v>
                </c:pt>
                <c:pt idx="1">
                  <c:v>18.68</c:v>
                </c:pt>
                <c:pt idx="2">
                  <c:v>18.68</c:v>
                </c:pt>
                <c:pt idx="3">
                  <c:v>18.68</c:v>
                </c:pt>
                <c:pt idx="4">
                  <c:v>18.68</c:v>
                </c:pt>
                <c:pt idx="5">
                  <c:v>18.68</c:v>
                </c:pt>
                <c:pt idx="6">
                  <c:v>18.68</c:v>
                </c:pt>
                <c:pt idx="7">
                  <c:v>18.68</c:v>
                </c:pt>
                <c:pt idx="8">
                  <c:v>18.68</c:v>
                </c:pt>
                <c:pt idx="9">
                  <c:v>18.68</c:v>
                </c:pt>
                <c:pt idx="10">
                  <c:v>18.68</c:v>
                </c:pt>
                <c:pt idx="11">
                  <c:v>18.68</c:v>
                </c:pt>
                <c:pt idx="12">
                  <c:v>18.68</c:v>
                </c:pt>
                <c:pt idx="13">
                  <c:v>18.68</c:v>
                </c:pt>
                <c:pt idx="14">
                  <c:v>18.68</c:v>
                </c:pt>
                <c:pt idx="15">
                  <c:v>18.68</c:v>
                </c:pt>
                <c:pt idx="16">
                  <c:v>18.68</c:v>
                </c:pt>
                <c:pt idx="17">
                  <c:v>18.68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80353280"/>
        <c:axId val="180686848"/>
      </c:lineChart>
      <c:catAx>
        <c:axId val="180353280"/>
        <c:scaling>
          <c:orientation val="minMax"/>
        </c:scaling>
        <c:delete val="0"/>
        <c:axPos val="b"/>
        <c:majorTickMark val="none"/>
        <c:minorTickMark val="none"/>
        <c:tickLblPos val="nextTo"/>
        <c:crossAx val="180686848"/>
        <c:crosses val="autoZero"/>
        <c:auto val="1"/>
        <c:lblAlgn val="ctr"/>
        <c:lblOffset val="100"/>
        <c:noMultiLvlLbl val="0"/>
      </c:catAx>
      <c:valAx>
        <c:axId val="18068684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200"/>
                </a:pPr>
                <a:r>
                  <a:rPr lang="th-TH" sz="1200"/>
                  <a:t>ร้อยละ</a:t>
                </a:r>
              </a:p>
            </c:rich>
          </c:tx>
          <c:layout>
            <c:manualLayout>
              <c:xMode val="edge"/>
              <c:yMode val="edge"/>
              <c:x val="0.12549492957572617"/>
              <c:y val="0.32301069111979008"/>
            </c:manualLayout>
          </c:layout>
          <c:overlay val="0"/>
        </c:title>
        <c:numFmt formatCode="0" sourceLinked="1"/>
        <c:majorTickMark val="none"/>
        <c:minorTickMark val="none"/>
        <c:tickLblPos val="nextTo"/>
        <c:crossAx val="180353280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/>
            </a:pPr>
            <a:endParaRPr lang="th-TH"/>
          </a:p>
        </c:txPr>
      </c:dTable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quarter" idx="1"/>
          </p:nvPr>
        </p:nvSpPr>
        <p:spPr>
          <a:xfrm>
            <a:off x="3901698" y="0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/>
          <a:lstStyle>
            <a:lvl1pPr algn="r">
              <a:defRPr sz="1200"/>
            </a:lvl1pPr>
          </a:lstStyle>
          <a:p>
            <a:fld id="{45F33311-334B-4CFD-991F-5BF4F3246064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2"/>
          </p:nvPr>
        </p:nvSpPr>
        <p:spPr>
          <a:xfrm>
            <a:off x="1" y="9517546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3"/>
          </p:nvPr>
        </p:nvSpPr>
        <p:spPr>
          <a:xfrm>
            <a:off x="3901698" y="9517546"/>
            <a:ext cx="2984871" cy="501015"/>
          </a:xfrm>
          <a:prstGeom prst="rect">
            <a:avLst/>
          </a:prstGeom>
        </p:spPr>
        <p:txBody>
          <a:bodyPr vert="horz" lIns="91986" tIns="45993" rIns="91986" bIns="45993" rtlCol="0" anchor="b"/>
          <a:lstStyle>
            <a:lvl1pPr algn="r">
              <a:defRPr sz="1200"/>
            </a:lvl1pPr>
          </a:lstStyle>
          <a:p>
            <a:fld id="{73B9BC64-63BB-409B-8C3C-CE0A3BF49AD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6199856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446966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456312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19961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23092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03979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973337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ภาพนิ่ง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01199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ภาพนิ่ง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522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ภาพนิ่ง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448236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473635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4207155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85784E-EA2F-43EF-BC71-0506E6541C42}" type="datetimeFigureOut">
              <a:rPr lang="th-TH" smtClean="0"/>
              <a:t>27/05/67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9238D5-6277-4E1A-9528-BF635949C63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2452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239085" y="3174067"/>
            <a:ext cx="966117" cy="83099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 algn="ctr">
              <a:spcAft>
                <a:spcPts val="0"/>
              </a:spcAft>
            </a:pPr>
            <a:r>
              <a:rPr lang="th-TH" sz="1600" dirty="0">
                <a:effectLst/>
                <a:latin typeface="Calibri"/>
                <a:ea typeface="Calibri"/>
                <a:cs typeface="Angsana New"/>
              </a:rPr>
              <a:t>เป้าหมาย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 algn="ctr">
              <a:spcAft>
                <a:spcPts val="0"/>
              </a:spcAft>
            </a:pPr>
            <a:r>
              <a:rPr lang="th-TH" sz="1600" dirty="0">
                <a:effectLst/>
                <a:latin typeface="Calibri"/>
                <a:ea typeface="Calibri"/>
                <a:cs typeface="Angsana New"/>
              </a:rPr>
              <a:t>ลดอัตรา</a:t>
            </a:r>
            <a:r>
              <a:rPr lang="th-TH" sz="1600" dirty="0" smtClean="0">
                <a:effectLst/>
                <a:latin typeface="Calibri"/>
                <a:ea typeface="Calibri"/>
                <a:cs typeface="Angsana New"/>
              </a:rPr>
              <a:t>ตาย</a:t>
            </a:r>
          </a:p>
          <a:p>
            <a:pPr algn="ctr">
              <a:spcAft>
                <a:spcPts val="0"/>
              </a:spcAft>
            </a:pPr>
            <a:r>
              <a:rPr lang="th-TH" sz="1600" dirty="0" smtClean="0">
                <a:effectLst/>
                <a:latin typeface="Calibri"/>
                <a:ea typeface="Calibri"/>
                <a:cs typeface="Angsana New"/>
              </a:rPr>
              <a:t>ผู้ป่วย</a:t>
            </a:r>
            <a:r>
              <a:rPr lang="en-US" sz="1600" dirty="0" smtClean="0">
                <a:effectLst/>
                <a:latin typeface="Angsana New"/>
                <a:ea typeface="Calibri"/>
                <a:cs typeface="Cordia New"/>
              </a:rPr>
              <a:t> </a:t>
            </a:r>
            <a:r>
              <a:rPr lang="en-US" sz="1600" dirty="0">
                <a:effectLst/>
                <a:latin typeface="Angsana New"/>
                <a:ea typeface="Calibri"/>
                <a:cs typeface="Cordia New"/>
              </a:rPr>
              <a:t>STEMI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7" name="กล่องข้อความ 2"/>
          <p:cNvSpPr txBox="1">
            <a:spLocks noChangeArrowheads="1"/>
          </p:cNvSpPr>
          <p:nvPr/>
        </p:nvSpPr>
        <p:spPr bwMode="auto">
          <a:xfrm>
            <a:off x="1564407" y="1775469"/>
            <a:ext cx="1495425" cy="12801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1500" b="1" dirty="0">
                <a:solidFill>
                  <a:srgbClr val="FF0000"/>
                </a:solidFill>
                <a:effectLst/>
                <a:latin typeface="Angsana New" pitchFamily="18" charset="-34"/>
                <a:ea typeface="Calibri"/>
                <a:cs typeface="Angsana New" pitchFamily="18" charset="-34"/>
              </a:rPr>
              <a:t>Indicator :</a:t>
            </a:r>
            <a:endParaRPr lang="en-US" sz="1500" dirty="0">
              <a:effectLst/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spcAft>
                <a:spcPts val="0"/>
              </a:spcAft>
            </a:pPr>
            <a:r>
              <a:rPr lang="th-TH" sz="1500" dirty="0">
                <a:solidFill>
                  <a:srgbClr val="FF0000"/>
                </a:solidFill>
                <a:effectLst/>
                <a:latin typeface="Angsana New" pitchFamily="18" charset="-34"/>
                <a:ea typeface="Calibri"/>
                <a:cs typeface="Angsana New" pitchFamily="18" charset="-34"/>
              </a:rPr>
              <a:t>-  ร้อยละผู้ป่วย</a:t>
            </a:r>
            <a:r>
              <a:rPr lang="en-US" sz="1500" dirty="0">
                <a:solidFill>
                  <a:srgbClr val="FF0000"/>
                </a:solidFill>
                <a:effectLst/>
                <a:latin typeface="Angsana New" pitchFamily="18" charset="-34"/>
                <a:ea typeface="Calibri"/>
                <a:cs typeface="Angsana New" pitchFamily="18" charset="-34"/>
              </a:rPr>
              <a:t> On set </a:t>
            </a:r>
            <a:endParaRPr lang="en-US" sz="1500" dirty="0">
              <a:effectLst/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spcAft>
                <a:spcPts val="0"/>
              </a:spcAft>
            </a:pPr>
            <a:r>
              <a:rPr lang="en-US" sz="1500" dirty="0">
                <a:solidFill>
                  <a:srgbClr val="FF0000"/>
                </a:solidFill>
                <a:effectLst/>
                <a:latin typeface="Angsana New" pitchFamily="18" charset="-34"/>
                <a:ea typeface="Calibri"/>
                <a:cs typeface="Angsana New" pitchFamily="18" charset="-34"/>
              </a:rPr>
              <a:t>    to door time </a:t>
            </a:r>
            <a:r>
              <a:rPr lang="en-US" sz="1500" u="sng" dirty="0">
                <a:solidFill>
                  <a:srgbClr val="FF0000"/>
                </a:solidFill>
                <a:effectLst/>
                <a:latin typeface="Angsana New" pitchFamily="18" charset="-34"/>
                <a:ea typeface="Calibri"/>
                <a:cs typeface="Angsana New" pitchFamily="18" charset="-34"/>
              </a:rPr>
              <a:t>&lt;</a:t>
            </a:r>
            <a:r>
              <a:rPr lang="en-US" sz="1500" dirty="0">
                <a:solidFill>
                  <a:srgbClr val="FF0000"/>
                </a:solidFill>
                <a:effectLst/>
                <a:latin typeface="Angsana New" pitchFamily="18" charset="-34"/>
                <a:ea typeface="Calibri"/>
                <a:cs typeface="Angsana New" pitchFamily="18" charset="-34"/>
              </a:rPr>
              <a:t> 3 </a:t>
            </a:r>
            <a:r>
              <a:rPr lang="th-TH" sz="1500" dirty="0" smtClean="0">
                <a:solidFill>
                  <a:srgbClr val="FF0000"/>
                </a:solidFill>
                <a:effectLst/>
                <a:latin typeface="Angsana New" pitchFamily="18" charset="-34"/>
                <a:ea typeface="Calibri"/>
                <a:cs typeface="Angsana New" pitchFamily="18" charset="-34"/>
              </a:rPr>
              <a:t>ชม.</a:t>
            </a:r>
          </a:p>
          <a:p>
            <a:pPr>
              <a:spcAft>
                <a:spcPts val="0"/>
              </a:spcAft>
            </a:pPr>
            <a:r>
              <a:rPr lang="th-TH" sz="1500" dirty="0" smtClean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-  ร้อยละ</a:t>
            </a:r>
            <a:r>
              <a:rPr lang="en-US" sz="1500" dirty="0" smtClean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 door to </a:t>
            </a:r>
          </a:p>
          <a:p>
            <a:pPr>
              <a:spcAft>
                <a:spcPts val="0"/>
              </a:spcAft>
            </a:pPr>
            <a:r>
              <a:rPr lang="en-US" sz="1500" dirty="0" smtClean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EKG </a:t>
            </a:r>
            <a:r>
              <a:rPr lang="en-US" sz="1500" u="sng" dirty="0" smtClean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&lt;</a:t>
            </a:r>
            <a:r>
              <a:rPr lang="en-US" sz="1500" dirty="0" smtClean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 10</a:t>
            </a:r>
            <a:r>
              <a:rPr lang="th-TH" sz="1500" dirty="0" smtClean="0">
                <a:solidFill>
                  <a:srgbClr val="FF0000"/>
                </a:solidFill>
                <a:latin typeface="Angsana New" pitchFamily="18" charset="-34"/>
                <a:ea typeface="Calibri"/>
                <a:cs typeface="Angsana New" pitchFamily="18" charset="-34"/>
              </a:rPr>
              <a:t> นาที</a:t>
            </a:r>
            <a:endParaRPr lang="th-TH" sz="1500" dirty="0" smtClean="0">
              <a:solidFill>
                <a:srgbClr val="FF0000"/>
              </a:solidFill>
              <a:effectLst/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spcAft>
                <a:spcPts val="0"/>
              </a:spcAft>
            </a:pPr>
            <a:endParaRPr lang="en-US" sz="1500" dirty="0">
              <a:effectLst/>
              <a:latin typeface="Angsana New" pitchFamily="18" charset="-34"/>
              <a:ea typeface="Calibri"/>
              <a:cs typeface="Angsana New" pitchFamily="18" charset="-34"/>
            </a:endParaRPr>
          </a:p>
        </p:txBody>
      </p:sp>
      <p:sp>
        <p:nvSpPr>
          <p:cNvPr id="9" name="กล่องข้อความ 2"/>
          <p:cNvSpPr txBox="1">
            <a:spLocks noChangeArrowheads="1"/>
          </p:cNvSpPr>
          <p:nvPr/>
        </p:nvSpPr>
        <p:spPr bwMode="auto">
          <a:xfrm>
            <a:off x="1535559" y="4516752"/>
            <a:ext cx="1308249" cy="8564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1600" b="1" dirty="0">
                <a:solidFill>
                  <a:srgbClr val="FF0000"/>
                </a:solidFill>
                <a:effectLst/>
                <a:latin typeface="Angsana New"/>
                <a:ea typeface="Calibri"/>
                <a:cs typeface="Cordia New"/>
              </a:rPr>
              <a:t>Indicator :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th-TH" sz="1600" dirty="0">
                <a:solidFill>
                  <a:srgbClr val="FF0000"/>
                </a:solidFill>
                <a:effectLst/>
                <a:latin typeface="Calibri"/>
                <a:ea typeface="Calibri"/>
                <a:cs typeface="Angsana New"/>
              </a:rPr>
              <a:t>-  </a:t>
            </a:r>
            <a:r>
              <a:rPr lang="th-TH" sz="16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Angsana New"/>
              </a:rPr>
              <a:t> </a:t>
            </a:r>
            <a:r>
              <a:rPr lang="th-TH" sz="1600" dirty="0">
                <a:solidFill>
                  <a:srgbClr val="FF0000"/>
                </a:solidFill>
                <a:effectLst/>
                <a:latin typeface="Calibri"/>
                <a:ea typeface="Calibri"/>
                <a:cs typeface="Angsana New"/>
              </a:rPr>
              <a:t>ร้อยละ</a:t>
            </a:r>
            <a:r>
              <a:rPr lang="en-US" sz="1600" dirty="0">
                <a:solidFill>
                  <a:srgbClr val="FF0000"/>
                </a:solidFill>
                <a:effectLst/>
                <a:latin typeface="Angsana New"/>
                <a:ea typeface="Calibri"/>
                <a:cs typeface="Cordia New"/>
              </a:rPr>
              <a:t>  </a:t>
            </a:r>
            <a:r>
              <a:rPr lang="en-US" sz="1600" dirty="0" smtClean="0">
                <a:solidFill>
                  <a:srgbClr val="FF0000"/>
                </a:solidFill>
                <a:effectLst/>
                <a:latin typeface="Angsana New"/>
                <a:ea typeface="Calibri"/>
                <a:cs typeface="Cordia New"/>
              </a:rPr>
              <a:t>Miss,  Delayed</a:t>
            </a:r>
            <a:r>
              <a:rPr lang="th-TH" sz="1600" dirty="0" smtClean="0">
                <a:solidFill>
                  <a:srgbClr val="FF0000"/>
                </a:solidFill>
                <a:effectLst/>
                <a:latin typeface="Angsana New"/>
                <a:ea typeface="Calibri"/>
                <a:cs typeface="Cordia New"/>
              </a:rPr>
              <a:t> </a:t>
            </a:r>
            <a:r>
              <a:rPr lang="en-US" sz="1600" dirty="0" smtClean="0">
                <a:solidFill>
                  <a:srgbClr val="FF0000"/>
                </a:solidFill>
                <a:effectLst/>
                <a:latin typeface="Angsana New"/>
                <a:ea typeface="Calibri"/>
                <a:cs typeface="Cordia New"/>
              </a:rPr>
              <a:t>diagnosis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0" name="กล่องข้อความ 2"/>
          <p:cNvSpPr txBox="1">
            <a:spLocks noChangeArrowheads="1"/>
          </p:cNvSpPr>
          <p:nvPr/>
        </p:nvSpPr>
        <p:spPr bwMode="auto">
          <a:xfrm>
            <a:off x="2987824" y="1058084"/>
            <a:ext cx="1368152" cy="150682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1500" dirty="0" smtClean="0">
                <a:latin typeface="Angsana New" pitchFamily="18" charset="-34"/>
                <a:ea typeface="Calibri"/>
                <a:cs typeface="AngsanaUPC" pitchFamily="18" charset="-34"/>
              </a:rPr>
              <a:t>-</a:t>
            </a:r>
            <a:r>
              <a:rPr lang="th-TH" sz="1500" dirty="0" smtClean="0">
                <a:latin typeface="Angsana New" pitchFamily="18" charset="-34"/>
                <a:ea typeface="Calibri"/>
                <a:cs typeface="AngsanaUPC" pitchFamily="18" charset="-34"/>
              </a:rPr>
              <a:t>ประชาชนขาดความรู้ความเข้าใจเกี่ยวกับโรค</a:t>
            </a:r>
          </a:p>
          <a:p>
            <a:pPr>
              <a:spcAft>
                <a:spcPts val="0"/>
              </a:spcAft>
            </a:pPr>
            <a:r>
              <a:rPr lang="th-TH" sz="1500" dirty="0" smtClean="0">
                <a:latin typeface="Angsana New" pitchFamily="18" charset="-34"/>
                <a:ea typeface="Calibri"/>
                <a:cs typeface="AngsanaUPC" pitchFamily="18" charset="-34"/>
              </a:rPr>
              <a:t>-การเข้าถึงบริการ </a:t>
            </a:r>
            <a:r>
              <a:rPr lang="en-US" sz="1500" dirty="0" smtClean="0">
                <a:latin typeface="Angsana New" pitchFamily="18" charset="-34"/>
                <a:ea typeface="Calibri"/>
                <a:cs typeface="AngsanaUPC" pitchFamily="18" charset="-34"/>
              </a:rPr>
              <a:t>EMS</a:t>
            </a:r>
          </a:p>
          <a:p>
            <a:pPr>
              <a:spcAft>
                <a:spcPts val="0"/>
              </a:spcAft>
            </a:pPr>
            <a:r>
              <a:rPr lang="en-US" sz="1500" dirty="0" smtClean="0">
                <a:latin typeface="Angsana New" pitchFamily="18" charset="-34"/>
                <a:ea typeface="Calibri"/>
                <a:cs typeface="AngsanaUPC" pitchFamily="18" charset="-34"/>
              </a:rPr>
              <a:t>-</a:t>
            </a:r>
            <a:r>
              <a:rPr lang="th-TH" sz="1500" dirty="0" smtClean="0">
                <a:latin typeface="Angsana New" pitchFamily="18" charset="-34"/>
                <a:ea typeface="Calibri"/>
                <a:cs typeface="AngsanaUPC" pitchFamily="18" charset="-34"/>
              </a:rPr>
              <a:t>ประสิทธิภาพในการ </a:t>
            </a:r>
            <a:r>
              <a:rPr lang="en-US" sz="1500" dirty="0" smtClean="0">
                <a:latin typeface="Angsana New" pitchFamily="18" charset="-34"/>
                <a:ea typeface="Calibri"/>
                <a:cs typeface="AngsanaUPC" pitchFamily="18" charset="-34"/>
              </a:rPr>
              <a:t>Triage </a:t>
            </a:r>
            <a:r>
              <a:rPr lang="th-TH" sz="1500" dirty="0" smtClean="0">
                <a:latin typeface="Angsana New" pitchFamily="18" charset="-34"/>
                <a:ea typeface="Calibri"/>
                <a:cs typeface="AngsanaUPC" pitchFamily="18" charset="-34"/>
              </a:rPr>
              <a:t>ทั้งใน รพ.และ รพ.สต</a:t>
            </a:r>
            <a:endParaRPr lang="en-US" sz="1500" dirty="0" smtClean="0">
              <a:latin typeface="Angsana New" pitchFamily="18" charset="-34"/>
              <a:ea typeface="Calibri"/>
              <a:cs typeface="AngsanaUPC" pitchFamily="18" charset="-34"/>
            </a:endParaRPr>
          </a:p>
          <a:p>
            <a:pPr marL="285750" indent="-285750">
              <a:spcAft>
                <a:spcPts val="0"/>
              </a:spcAft>
              <a:buFontTx/>
              <a:buChar char="-"/>
            </a:pPr>
            <a:endParaRPr lang="en-US" sz="1500" dirty="0">
              <a:effectLst/>
              <a:latin typeface="Angsana New" pitchFamily="18" charset="-34"/>
              <a:ea typeface="Calibri"/>
              <a:cs typeface="AngsanaUPC" pitchFamily="18" charset="-34"/>
            </a:endParaRPr>
          </a:p>
        </p:txBody>
      </p:sp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4578113" y="918084"/>
            <a:ext cx="4318311" cy="267148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-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ให้ความรู้ </a:t>
            </a:r>
            <a:r>
              <a:rPr lang="th-TH" sz="1300" dirty="0" err="1" smtClean="0">
                <a:latin typeface="Angsana New" pitchFamily="18" charset="-34"/>
                <a:ea typeface="Calibri"/>
                <a:cs typeface="+mj-cs"/>
              </a:rPr>
              <a:t>อส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ม.เพื่อนำไปเผยแพร่ให้กับครัวเรือนที่รับผิดชอบดูแล</a:t>
            </a:r>
            <a:endParaRPr lang="en-US" sz="1300" dirty="0" smtClean="0">
              <a:latin typeface="Angsana New" pitchFamily="18" charset="-34"/>
              <a:ea typeface="Calibri"/>
              <a:cs typeface="+mj-cs"/>
            </a:endParaRPr>
          </a:p>
          <a:p>
            <a:pPr>
              <a:spcAft>
                <a:spcPts val="0"/>
              </a:spcAft>
            </a:pP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-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ใช้ </a:t>
            </a:r>
            <a:r>
              <a:rPr lang="en-US" sz="1300" dirty="0" err="1" smtClean="0">
                <a:latin typeface="Angsana New" pitchFamily="18" charset="-34"/>
                <a:ea typeface="Calibri"/>
                <a:cs typeface="+mj-cs"/>
              </a:rPr>
              <a:t>Appication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line  </a:t>
            </a:r>
            <a:r>
              <a:rPr lang="th-TH" sz="1300" dirty="0" err="1" smtClean="0">
                <a:latin typeface="Angsana New" pitchFamily="18" charset="-34"/>
                <a:ea typeface="Calibri"/>
                <a:cs typeface="+mj-cs"/>
              </a:rPr>
              <a:t>อส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ม. แจ้งข่าวสารเกี่ยวกับโรค  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- เปิดช่องทางการสื่อสาร สอบถาม ผ่าน</a:t>
            </a:r>
            <a:r>
              <a:rPr lang="th-TH" sz="1300" dirty="0" err="1" smtClean="0">
                <a:latin typeface="Angsana New" pitchFamily="18" charset="-34"/>
                <a:ea typeface="Calibri"/>
                <a:cs typeface="+mj-cs"/>
              </a:rPr>
              <a:t>เพจ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Facebook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โรงพยาบาล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- เพิ่มจุดบริการ </a:t>
            </a:r>
            <a:r>
              <a:rPr lang="en-US" sz="1300" dirty="0" smtClean="0">
                <a:effectLst/>
                <a:latin typeface="Angsana New" pitchFamily="18" charset="-34"/>
                <a:ea typeface="Calibri"/>
                <a:cs typeface="+mj-cs"/>
              </a:rPr>
              <a:t>FR  </a:t>
            </a: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บริเวณชายแดน 2 จุด 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-ประสานเทศบาล </a:t>
            </a:r>
            <a:r>
              <a:rPr lang="th-TH" sz="1300" dirty="0" err="1" smtClean="0">
                <a:latin typeface="Angsana New" pitchFamily="18" charset="-34"/>
                <a:ea typeface="Calibri"/>
                <a:cs typeface="+mj-cs"/>
              </a:rPr>
              <a:t>อบต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. ออกรับผู้ป่วยในเขตรับผิดชอบ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-จัดอบรมทบทวนความรู้การดูแลผู้ป่วยให้แก่ </a:t>
            </a:r>
            <a:r>
              <a:rPr lang="en-US" sz="1300" dirty="0" smtClean="0">
                <a:effectLst/>
                <a:latin typeface="Angsana New" pitchFamily="18" charset="-34"/>
                <a:ea typeface="Calibri"/>
                <a:cs typeface="+mj-cs"/>
              </a:rPr>
              <a:t>FR  </a:t>
            </a: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และ </a:t>
            </a:r>
            <a:r>
              <a:rPr lang="th-TH" sz="1300" dirty="0" err="1" smtClean="0">
                <a:effectLst/>
                <a:latin typeface="Angsana New" pitchFamily="18" charset="-34"/>
                <a:ea typeface="Calibri"/>
                <a:cs typeface="+mj-cs"/>
              </a:rPr>
              <a:t>อปท</a:t>
            </a: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. ปีละ 1 ครั้ง</a:t>
            </a:r>
          </a:p>
          <a:p>
            <a:pPr>
              <a:spcAft>
                <a:spcPts val="0"/>
              </a:spcAft>
            </a:pP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-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ปรับ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 </a:t>
            </a:r>
            <a:r>
              <a:rPr lang="en-US" sz="1300" dirty="0">
                <a:latin typeface="Angsana New" pitchFamily="18" charset="-34"/>
                <a:ea typeface="Calibri"/>
                <a:cs typeface="+mj-cs"/>
              </a:rPr>
              <a:t>CPG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  ฉบับ รพ.สต. ให้ความรู้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เจ้าหน้าที่  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รพ.สต.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หากพบผู้ป่วยให้ปรึกษาทางโทรศัพท์สายตรง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ER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หรือปรึกษาผ่าน 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Telemedicine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หรือผ่านทาง </a:t>
            </a:r>
            <a:r>
              <a:rPr lang="en-US" sz="1300" dirty="0" err="1" smtClean="0">
                <a:latin typeface="Angsana New" pitchFamily="18" charset="-34"/>
                <a:ea typeface="Calibri"/>
                <a:cs typeface="+mj-cs"/>
              </a:rPr>
              <a:t>Appication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line </a:t>
            </a:r>
            <a:endParaRPr lang="th-TH" sz="1300" dirty="0" smtClean="0">
              <a:latin typeface="Angsana New" pitchFamily="18" charset="-34"/>
              <a:ea typeface="Calibri"/>
              <a:cs typeface="+mj-cs"/>
            </a:endParaRPr>
          </a:p>
          <a:p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-</a:t>
            </a: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ส่งพยาบาล </a:t>
            </a:r>
            <a:r>
              <a:rPr lang="en-US" sz="1300" dirty="0" smtClean="0">
                <a:effectLst/>
                <a:latin typeface="Angsana New" pitchFamily="18" charset="-34"/>
                <a:ea typeface="Calibri"/>
                <a:cs typeface="+mj-cs"/>
              </a:rPr>
              <a:t>ER </a:t>
            </a: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อบรม อัพเดต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ความรู้</a:t>
            </a: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ปีละ 1 ครั้ง 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-จัดอบรมอัพเดตความรู้เจ้าหน้าที่ที่ดูแลผู้ป่วย  ปีละ  1 ครั้ง </a:t>
            </a:r>
            <a:endParaRPr lang="en-US" sz="1300" dirty="0" smtClean="0">
              <a:latin typeface="Angsana New" pitchFamily="18" charset="-34"/>
              <a:ea typeface="Calibri"/>
              <a:cs typeface="+mj-cs"/>
            </a:endParaRPr>
          </a:p>
          <a:p>
            <a:pPr>
              <a:spcAft>
                <a:spcPts val="0"/>
              </a:spcAft>
            </a:pPr>
            <a:r>
              <a:rPr lang="th-TH" sz="1300" dirty="0" smtClean="0">
                <a:effectLst/>
                <a:latin typeface="Angsana New" pitchFamily="18" charset="-34"/>
                <a:ea typeface="Calibri"/>
                <a:cs typeface="+mj-cs"/>
              </a:rPr>
              <a:t>-ประเมินความรู้พยาบาล</a:t>
            </a:r>
            <a:r>
              <a:rPr lang="en-US" sz="1300" dirty="0"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Triage 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โดยแพทย์ผู้ชำนาญกว่า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-ตึกผู้ป่วยในนำแบบฟอร์มการคัดกรองผู้ป่วย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ACS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ไปใช้เพื่อมีเกณฑ์ในการดูแลผู้ป่วย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- ทบทวนพยาบาล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ER, OPD, Ward,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เรื่องการใช้แบบประเมิน/คัดกรองผู้ป่วย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ACS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ทุก 3 เดือน</a:t>
            </a:r>
            <a:endParaRPr lang="en-US" sz="1300" dirty="0">
              <a:effectLst/>
              <a:latin typeface="Angsana New" pitchFamily="18" charset="-34"/>
              <a:ea typeface="Calibri"/>
              <a:cs typeface="+mj-cs"/>
            </a:endParaRPr>
          </a:p>
        </p:txBody>
      </p:sp>
      <p:sp>
        <p:nvSpPr>
          <p:cNvPr id="12" name="กล่องข้อความ 2"/>
          <p:cNvSpPr txBox="1">
            <a:spLocks noChangeArrowheads="1"/>
          </p:cNvSpPr>
          <p:nvPr/>
        </p:nvSpPr>
        <p:spPr bwMode="auto">
          <a:xfrm>
            <a:off x="4710694" y="3645024"/>
            <a:ext cx="4325801" cy="165618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-</a:t>
            </a:r>
            <a:r>
              <a:rPr lang="th-TH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 จัด</a:t>
            </a:r>
            <a:r>
              <a:rPr lang="th-TH" sz="1300" dirty="0">
                <a:effectLst/>
                <a:latin typeface="AngsanaUPC" pitchFamily="18" charset="-34"/>
                <a:ea typeface="Calibri"/>
                <a:cs typeface="AngsanaUPC" pitchFamily="18" charset="-34"/>
              </a:rPr>
              <a:t>ให้มีสื่อรูป</a:t>
            </a:r>
            <a:r>
              <a:rPr lang="en-US" sz="1300" dirty="0">
                <a:effectLst/>
                <a:latin typeface="AngsanaUPC" pitchFamily="18" charset="-34"/>
                <a:ea typeface="Calibri"/>
                <a:cs typeface="AngsanaUPC" pitchFamily="18" charset="-34"/>
              </a:rPr>
              <a:t>  EKG </a:t>
            </a:r>
            <a:r>
              <a:rPr lang="th-TH" sz="1300" dirty="0">
                <a:effectLst/>
                <a:latin typeface="AngsanaUPC" pitchFamily="18" charset="-34"/>
                <a:ea typeface="Calibri"/>
                <a:cs typeface="AngsanaUPC" pitchFamily="18" charset="-34"/>
              </a:rPr>
              <a:t> ที่เข้าได้กับกลุ่ม </a:t>
            </a:r>
            <a:r>
              <a:rPr lang="en-US" sz="1300" dirty="0">
                <a:effectLst/>
                <a:latin typeface="AngsanaUPC" pitchFamily="18" charset="-34"/>
                <a:ea typeface="Calibri"/>
                <a:cs typeface="AngsanaUPC" pitchFamily="18" charset="-34"/>
              </a:rPr>
              <a:t> </a:t>
            </a:r>
            <a:r>
              <a:rPr lang="en-US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ACS </a:t>
            </a:r>
            <a:r>
              <a:rPr lang="th-TH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  </a:t>
            </a:r>
            <a:endParaRPr lang="en-US" sz="1300" dirty="0" smtClean="0">
              <a:effectLst/>
              <a:latin typeface="AngsanaUPC" pitchFamily="18" charset="-34"/>
              <a:ea typeface="Calibri"/>
              <a:cs typeface="AngsanaUPC" pitchFamily="18" charset="-34"/>
            </a:endParaRPr>
          </a:p>
          <a:p>
            <a:pPr>
              <a:spcAft>
                <a:spcPts val="0"/>
              </a:spcAft>
            </a:pPr>
            <a:r>
              <a:rPr lang="th-TH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- จัดอบรม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การอ่าน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EKG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เบื้องต้นสำหรับพยาบาล ปีละ 1 ครั้ง </a:t>
            </a:r>
          </a:p>
          <a:p>
            <a:pPr>
              <a:spcAft>
                <a:spcPts val="0"/>
              </a:spcAft>
            </a:pP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-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หากมี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Case  STEMI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ในตึกผู้ป่วยในใช้ระบบตาม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ER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ไปช่วย</a:t>
            </a:r>
            <a:endParaRPr lang="en-US" sz="1300" dirty="0" smtClean="0">
              <a:effectLst/>
              <a:latin typeface="AngsanaUPC" pitchFamily="18" charset="-34"/>
              <a:ea typeface="Calibri"/>
              <a:cs typeface="AngsanaUPC" pitchFamily="18" charset="-34"/>
            </a:endParaRPr>
          </a:p>
          <a:p>
            <a:pPr>
              <a:spcAft>
                <a:spcPts val="0"/>
              </a:spcAft>
            </a:pPr>
            <a:r>
              <a:rPr lang="th-TH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-ฝ่ายเภสัชกรรมจัดทำกล่องยา</a:t>
            </a:r>
            <a:r>
              <a:rPr lang="en-US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 ACS </a:t>
            </a:r>
            <a:r>
              <a:rPr lang="th-TH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 ให้หยิบใช้ได้รวดเร็ว  </a:t>
            </a:r>
          </a:p>
          <a:p>
            <a:r>
              <a:rPr lang="th-TH" sz="1300" dirty="0">
                <a:latin typeface="AngsanaUPC" pitchFamily="18" charset="-34"/>
                <a:ea typeface="Calibri"/>
                <a:cs typeface="AngsanaUPC" pitchFamily="18" charset="-34"/>
              </a:rPr>
              <a:t>-จัดซื้ออุปกรณ์</a:t>
            </a:r>
            <a:r>
              <a:rPr lang="en-US" sz="1300" dirty="0">
                <a:latin typeface="AngsanaUPC" pitchFamily="18" charset="-34"/>
                <a:ea typeface="Calibri"/>
                <a:cs typeface="AngsanaUPC" pitchFamily="18" charset="-34"/>
              </a:rPr>
              <a:t>  Tablet </a:t>
            </a:r>
            <a:r>
              <a:rPr lang="th-TH" sz="1300" dirty="0">
                <a:latin typeface="AngsanaUPC" pitchFamily="18" charset="-34"/>
                <a:ea typeface="Calibri"/>
                <a:cs typeface="AngsanaUPC" pitchFamily="18" charset="-34"/>
              </a:rPr>
              <a:t> สำหรับ</a:t>
            </a:r>
            <a:r>
              <a:rPr lang="en-US" sz="1300" dirty="0">
                <a:latin typeface="AngsanaUPC" pitchFamily="18" charset="-34"/>
                <a:ea typeface="Calibri"/>
                <a:cs typeface="AngsanaUPC" pitchFamily="18" charset="-34"/>
              </a:rPr>
              <a:t>  consult </a:t>
            </a:r>
            <a:r>
              <a:rPr lang="th-TH" sz="1300" dirty="0">
                <a:latin typeface="AngsanaUPC" pitchFamily="18" charset="-34"/>
                <a:ea typeface="Calibri"/>
                <a:cs typeface="AngsanaUPC" pitchFamily="18" charset="-34"/>
              </a:rPr>
              <a:t>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EKG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 แพทย์</a:t>
            </a:r>
          </a:p>
          <a:p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-แม่ข่าย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Lean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ระบบ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consult 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ผ่าน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line  STEMI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แพทย์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Cardiologist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ทราบข้อมูลผู้ป่วยโดยตรง</a:t>
            </a:r>
            <a:endParaRPr lang="en-US" sz="1300" dirty="0">
              <a:latin typeface="AngsanaUPC" pitchFamily="18" charset="-34"/>
              <a:ea typeface="Calibri"/>
              <a:cs typeface="AngsanaUPC" pitchFamily="18" charset="-34"/>
            </a:endParaRPr>
          </a:p>
          <a:p>
            <a:pPr>
              <a:spcAft>
                <a:spcPts val="0"/>
              </a:spcAft>
            </a:pPr>
            <a:r>
              <a:rPr lang="th-TH" sz="1300" dirty="0">
                <a:latin typeface="AngsanaUPC" pitchFamily="18" charset="-34"/>
                <a:ea typeface="Calibri"/>
                <a:cs typeface="AngsanaUPC" pitchFamily="18" charset="-34"/>
              </a:rPr>
              <a:t>-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ทบทวนข้อมูลปัญหาระบบการส่งต่อกับโรงพยาบาลแม่ข่าย   แม่ข่ายเพิ่มช่องทางกลุ่ม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line consult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สำหรับ 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case   NSTEMI  high risk </a:t>
            </a:r>
            <a:endParaRPr lang="th-TH" sz="1300" dirty="0" smtClean="0">
              <a:effectLst/>
              <a:latin typeface="AngsanaUPC" pitchFamily="18" charset="-34"/>
              <a:ea typeface="Calibri"/>
              <a:cs typeface="AngsanaUPC" pitchFamily="18" charset="-34"/>
            </a:endParaRPr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4747642" y="5422726"/>
            <a:ext cx="4148782" cy="110584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- ใช้ 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Code STEMI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 เมื่อโทรตามพยาบาลและรถ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refer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- จัดเวรพนักงานขับรถ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refer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สลับกัน 2 คน และ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stan</a:t>
            </a:r>
            <a:r>
              <a:rPr lang="en-US" sz="1300" dirty="0">
                <a:latin typeface="AngsanaUPC" pitchFamily="18" charset="-34"/>
                <a:ea typeface="Calibri"/>
                <a:cs typeface="AngsanaUPC" pitchFamily="18" charset="-34"/>
              </a:rPr>
              <a:t>d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by  1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คน เผื่อเรียกคนที่ 3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- ปรับสถานที่จอดรถ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ambulance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 และห้องพักพนักงานขับรถมาอยู่ด้านข้างห้อง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ER</a:t>
            </a:r>
          </a:p>
          <a:p>
            <a:pPr>
              <a:spcAft>
                <a:spcPts val="0"/>
              </a:spcAft>
            </a:pP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-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 หากมี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refer 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ซ้อน ให้พยาบาลผู้ดูแลผู้ป่วยเป็นผู้ </a:t>
            </a:r>
            <a:r>
              <a:rPr lang="en-US" sz="1300" dirty="0" smtClean="0">
                <a:latin typeface="AngsanaUPC" pitchFamily="18" charset="-34"/>
                <a:ea typeface="Calibri"/>
                <a:cs typeface="AngsanaUPC" pitchFamily="18" charset="-34"/>
              </a:rPr>
              <a:t>refer  </a:t>
            </a:r>
          </a:p>
          <a:p>
            <a:r>
              <a:rPr lang="en-US" sz="13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- </a:t>
            </a:r>
            <a:r>
              <a:rPr lang="th-TH" sz="1300" dirty="0" smtClean="0">
                <a:latin typeface="AngsanaUPC" pitchFamily="18" charset="-34"/>
                <a:ea typeface="Calibri"/>
                <a:cs typeface="AngsanaUPC" pitchFamily="18" charset="-34"/>
              </a:rPr>
              <a:t>จัด</a:t>
            </a:r>
            <a:r>
              <a:rPr lang="th-TH" sz="1300" dirty="0">
                <a:latin typeface="AngsanaUPC" pitchFamily="18" charset="-34"/>
                <a:ea typeface="Calibri"/>
                <a:cs typeface="AngsanaUPC" pitchFamily="18" charset="-34"/>
              </a:rPr>
              <a:t>เวรพยาบาล</a:t>
            </a:r>
            <a:r>
              <a:rPr lang="en-US" sz="1300" dirty="0">
                <a:latin typeface="AngsanaUPC" pitchFamily="18" charset="-34"/>
                <a:ea typeface="Calibri"/>
                <a:cs typeface="AngsanaUPC" pitchFamily="18" charset="-34"/>
              </a:rPr>
              <a:t> refer</a:t>
            </a:r>
            <a:r>
              <a:rPr lang="th-TH" sz="1300" dirty="0">
                <a:latin typeface="AngsanaUPC" pitchFamily="18" charset="-34"/>
                <a:ea typeface="Calibri"/>
                <a:cs typeface="AngsanaUPC" pitchFamily="18" charset="-34"/>
              </a:rPr>
              <a:t> ช่วงเวลา 16.00-24.00 น. 2 คน</a:t>
            </a:r>
            <a:endParaRPr lang="en-US" sz="1300" dirty="0">
              <a:latin typeface="AngsanaUPC" pitchFamily="18" charset="-34"/>
              <a:ea typeface="Calibri"/>
              <a:cs typeface="AngsanaUPC" pitchFamily="18" charset="-34"/>
            </a:endParaRPr>
          </a:p>
          <a:p>
            <a:pPr>
              <a:spcAft>
                <a:spcPts val="0"/>
              </a:spcAft>
            </a:pPr>
            <a:endParaRPr lang="en-US" sz="1300" dirty="0">
              <a:effectLst/>
              <a:latin typeface="AngsanaUPC" pitchFamily="18" charset="-34"/>
              <a:ea typeface="Calibri"/>
              <a:cs typeface="AngsanaUPC" pitchFamily="18" charset="-34"/>
            </a:endParaRPr>
          </a:p>
        </p:txBody>
      </p:sp>
      <p:sp>
        <p:nvSpPr>
          <p:cNvPr id="14" name="กล่องข้อความ 2"/>
          <p:cNvSpPr txBox="1">
            <a:spLocks noChangeArrowheads="1"/>
          </p:cNvSpPr>
          <p:nvPr/>
        </p:nvSpPr>
        <p:spPr bwMode="auto">
          <a:xfrm>
            <a:off x="2785814" y="3855335"/>
            <a:ext cx="1702743" cy="985453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th-TH" sz="1500" dirty="0" smtClean="0">
                <a:effectLst/>
                <a:latin typeface="AngsanaUPC" pitchFamily="18" charset="-34"/>
                <a:ea typeface="Calibri"/>
                <a:cs typeface="+mj-cs"/>
              </a:rPr>
              <a:t>-สมรรถนะบุคลากรของโรงพยาบาลและโรงพยาบาลแม่ข่าย</a:t>
            </a:r>
          </a:p>
          <a:p>
            <a:pPr>
              <a:spcAft>
                <a:spcPts val="0"/>
              </a:spcAft>
            </a:pPr>
            <a:r>
              <a:rPr lang="th-TH" sz="1500" dirty="0" smtClean="0">
                <a:effectLst/>
                <a:latin typeface="AngsanaUPC" pitchFamily="18" charset="-34"/>
                <a:ea typeface="Calibri"/>
                <a:cs typeface="+mj-cs"/>
              </a:rPr>
              <a:t> -ประสิทธิภาพระบบ </a:t>
            </a:r>
            <a:r>
              <a:rPr lang="en-US" sz="1500" dirty="0" smtClean="0">
                <a:effectLst/>
                <a:latin typeface="AngsanaUPC" pitchFamily="18" charset="-34"/>
                <a:ea typeface="Calibri"/>
                <a:cs typeface="+mj-cs"/>
              </a:rPr>
              <a:t>Consult </a:t>
            </a:r>
            <a:endParaRPr lang="th-TH" sz="1500" dirty="0" smtClean="0">
              <a:effectLst/>
              <a:latin typeface="AngsanaUPC" pitchFamily="18" charset="-34"/>
              <a:ea typeface="Calibri"/>
              <a:cs typeface="+mj-cs"/>
            </a:endParaRPr>
          </a:p>
        </p:txBody>
      </p:sp>
      <p:sp>
        <p:nvSpPr>
          <p:cNvPr id="15" name="กล่องข้อความ 2"/>
          <p:cNvSpPr txBox="1">
            <a:spLocks noChangeArrowheads="1"/>
          </p:cNvSpPr>
          <p:nvPr/>
        </p:nvSpPr>
        <p:spPr bwMode="auto">
          <a:xfrm>
            <a:off x="2785815" y="5631123"/>
            <a:ext cx="1702742" cy="46378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th-TH" sz="1500" dirty="0" smtClean="0">
                <a:effectLst/>
                <a:latin typeface="Angsana New" pitchFamily="18" charset="-34"/>
                <a:ea typeface="Calibri"/>
                <a:cs typeface="+mj-cs"/>
              </a:rPr>
              <a:t>- ความพร้อมของระบบส่งต่อ</a:t>
            </a:r>
            <a:endParaRPr lang="en-US" sz="1500" dirty="0">
              <a:effectLst/>
              <a:latin typeface="Angsana New" pitchFamily="18" charset="-34"/>
              <a:ea typeface="Calibri"/>
              <a:cs typeface="+mj-cs"/>
            </a:endParaRPr>
          </a:p>
        </p:txBody>
      </p:sp>
      <p:sp>
        <p:nvSpPr>
          <p:cNvPr id="16" name="กล่องข้อความ 2"/>
          <p:cNvSpPr txBox="1">
            <a:spLocks noChangeArrowheads="1"/>
          </p:cNvSpPr>
          <p:nvPr/>
        </p:nvSpPr>
        <p:spPr bwMode="auto">
          <a:xfrm>
            <a:off x="1402360" y="5844664"/>
            <a:ext cx="1361352" cy="57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r>
              <a:rPr lang="th-TH" sz="1400" dirty="0" smtClean="0">
                <a:ea typeface="Calibri"/>
                <a:cs typeface="Angsana New"/>
              </a:rPr>
              <a:t>-  </a:t>
            </a:r>
            <a:r>
              <a:rPr lang="th-TH" sz="1400" dirty="0" smtClean="0">
                <a:effectLst/>
                <a:latin typeface="Calibri"/>
                <a:ea typeface="Calibri"/>
                <a:cs typeface="Angsana New"/>
              </a:rPr>
              <a:t>ร้อย</a:t>
            </a:r>
            <a:r>
              <a:rPr lang="th-TH" sz="1400" dirty="0">
                <a:effectLst/>
                <a:latin typeface="Calibri"/>
                <a:ea typeface="Calibri"/>
                <a:cs typeface="Angsana New"/>
              </a:rPr>
              <a:t>ละ </a:t>
            </a:r>
            <a:r>
              <a:rPr lang="en-US" sz="1400" dirty="0">
                <a:effectLst/>
                <a:latin typeface="Angsana New"/>
                <a:ea typeface="Calibri"/>
                <a:cs typeface="Cordia New"/>
              </a:rPr>
              <a:t>Door  to</a:t>
            </a:r>
            <a:r>
              <a:rPr lang="th-TH" sz="1400" dirty="0">
                <a:effectLst/>
                <a:latin typeface="Angsana New"/>
                <a:ea typeface="Calibri"/>
                <a:cs typeface="Cordia New"/>
              </a:rPr>
              <a:t> </a:t>
            </a:r>
            <a:r>
              <a:rPr lang="en-US" sz="1400" dirty="0" smtClean="0">
                <a:effectLst/>
                <a:latin typeface="Angsana New"/>
                <a:ea typeface="Calibri"/>
                <a:cs typeface="Cordia New"/>
              </a:rPr>
              <a:t> </a:t>
            </a:r>
            <a:r>
              <a:rPr lang="en-US" sz="1400" dirty="0">
                <a:latin typeface="Angsana New"/>
                <a:ea typeface="Calibri"/>
                <a:cs typeface="Cordia New"/>
              </a:rPr>
              <a:t>r</a:t>
            </a:r>
            <a:r>
              <a:rPr lang="en-US" sz="1400" dirty="0" smtClean="0">
                <a:effectLst/>
                <a:latin typeface="Angsana New"/>
                <a:ea typeface="Calibri"/>
                <a:cs typeface="Cordia New"/>
              </a:rPr>
              <a:t>efer </a:t>
            </a:r>
          </a:p>
          <a:p>
            <a:r>
              <a:rPr lang="en-US" sz="1400" dirty="0" smtClean="0">
                <a:effectLst/>
                <a:latin typeface="Angsana New"/>
                <a:ea typeface="Calibri"/>
                <a:cs typeface="Cordia New"/>
              </a:rPr>
              <a:t>time  </a:t>
            </a:r>
            <a:r>
              <a:rPr lang="en-US" sz="1400" u="sng" dirty="0">
                <a:effectLst/>
                <a:latin typeface="Angsana New"/>
                <a:ea typeface="Calibri"/>
                <a:cs typeface="Cordia New"/>
              </a:rPr>
              <a:t>&lt;</a:t>
            </a:r>
            <a:r>
              <a:rPr lang="en-US" sz="1400" dirty="0">
                <a:effectLst/>
                <a:latin typeface="Angsana New"/>
                <a:ea typeface="Calibri"/>
                <a:cs typeface="Cordia New"/>
              </a:rPr>
              <a:t>  30 </a:t>
            </a:r>
            <a:r>
              <a:rPr lang="th-TH" sz="1400" dirty="0" smtClean="0">
                <a:effectLst/>
                <a:latin typeface="Angsana New"/>
                <a:ea typeface="Calibri"/>
                <a:cs typeface="Cordia New"/>
              </a:rPr>
              <a:t>นาที</a:t>
            </a:r>
            <a:endParaRPr lang="en-US" sz="1400" dirty="0">
              <a:effectLst/>
              <a:latin typeface="Calibri"/>
              <a:ea typeface="Calibri"/>
              <a:cs typeface="Cordia New"/>
            </a:endParaRPr>
          </a:p>
        </p:txBody>
      </p:sp>
      <p:cxnSp>
        <p:nvCxnSpPr>
          <p:cNvPr id="18" name="ลูกศรเชื่อมต่อแบบตรง 17"/>
          <p:cNvCxnSpPr/>
          <p:nvPr/>
        </p:nvCxnSpPr>
        <p:spPr>
          <a:xfrm flipH="1">
            <a:off x="4481264" y="4187569"/>
            <a:ext cx="22943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21" name="ลูกศรเชื่อมต่อแบบตรง 20"/>
          <p:cNvCxnSpPr/>
          <p:nvPr/>
        </p:nvCxnSpPr>
        <p:spPr>
          <a:xfrm flipH="1">
            <a:off x="2457475" y="5775139"/>
            <a:ext cx="314325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22" name="ลูกศรเชื่อมต่อแบบตรง 21"/>
          <p:cNvCxnSpPr/>
          <p:nvPr/>
        </p:nvCxnSpPr>
        <p:spPr>
          <a:xfrm flipH="1">
            <a:off x="4499992" y="5909031"/>
            <a:ext cx="247650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23" name="Rectangle 20"/>
          <p:cNvSpPr>
            <a:spLocks noChangeArrowheads="1"/>
          </p:cNvSpPr>
          <p:nvPr/>
        </p:nvSpPr>
        <p:spPr bwMode="auto">
          <a:xfrm>
            <a:off x="395536" y="476672"/>
            <a:ext cx="8382669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Purpose</a:t>
            </a:r>
            <a:r>
              <a:rPr lang="en-US" sz="1800" b="1" dirty="0">
                <a:solidFill>
                  <a:srgbClr val="0000FF"/>
                </a:solidFill>
                <a:latin typeface="Angsana New" pitchFamily="18" charset="-34"/>
                <a:ea typeface="Calibri" pitchFamily="34" charset="0"/>
                <a:cs typeface="Angsana New" pitchFamily="18" charset="-34"/>
              </a:rPr>
              <a:t> </a:t>
            </a:r>
            <a:r>
              <a:rPr lang="en-US" sz="1800" b="1" dirty="0" smtClean="0">
                <a:solidFill>
                  <a:srgbClr val="0000FF"/>
                </a:solidFill>
                <a:latin typeface="Angsana New" pitchFamily="18" charset="-34"/>
                <a:ea typeface="Calibri" pitchFamily="34" charset="0"/>
                <a:cs typeface="Angsana New" pitchFamily="18" charset="-34"/>
              </a:rPr>
              <a:t>         </a:t>
            </a:r>
            <a:r>
              <a:rPr kumimoji="0" lang="en-US" sz="18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Primary  Drivers                Secondary  Drivers	                         Intervention/Change  Idea</a:t>
            </a: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4" name="Rectangle 33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5" name="Rectangle 20"/>
          <p:cNvSpPr>
            <a:spLocks noChangeArrowheads="1"/>
          </p:cNvSpPr>
          <p:nvPr/>
        </p:nvSpPr>
        <p:spPr bwMode="auto">
          <a:xfrm>
            <a:off x="2339752" y="87015"/>
            <a:ext cx="460851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เป้าหมายปัจจัยขับเคลื่อนการดูแลผู้ป่วย</a:t>
            </a:r>
            <a:r>
              <a:rPr kumimoji="0" lang="en-US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  </a:t>
            </a:r>
            <a:r>
              <a:rPr lang="en-US" sz="2400" b="1" dirty="0" smtClean="0">
                <a:latin typeface="Angsana New" pitchFamily="18" charset="-34"/>
                <a:ea typeface="Calibri" pitchFamily="34" charset="0"/>
                <a:cs typeface="Angsana New" pitchFamily="18" charset="-34"/>
              </a:rPr>
              <a:t>STEMI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26" name="กล่องข้อความ 2"/>
          <p:cNvSpPr txBox="1">
            <a:spLocks noChangeArrowheads="1"/>
          </p:cNvSpPr>
          <p:nvPr/>
        </p:nvSpPr>
        <p:spPr bwMode="auto">
          <a:xfrm>
            <a:off x="315287" y="3966567"/>
            <a:ext cx="944345" cy="974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spcAft>
                <a:spcPts val="0"/>
              </a:spcAft>
            </a:pPr>
            <a:r>
              <a:rPr lang="en-US" sz="1500" b="1" dirty="0">
                <a:solidFill>
                  <a:srgbClr val="FF0000"/>
                </a:solidFill>
                <a:effectLst/>
                <a:latin typeface="Angsana New"/>
                <a:ea typeface="Calibri"/>
                <a:cs typeface="Cordia New"/>
              </a:rPr>
              <a:t>Indicator :</a:t>
            </a:r>
            <a:endParaRPr lang="en-US" sz="1500" dirty="0">
              <a:effectLst/>
              <a:latin typeface="Calibri"/>
              <a:ea typeface="Calibri"/>
              <a:cs typeface="Cordia New"/>
            </a:endParaRPr>
          </a:p>
          <a:p>
            <a:pPr>
              <a:spcAft>
                <a:spcPts val="0"/>
              </a:spcAft>
            </a:pPr>
            <a:r>
              <a:rPr lang="th-TH" sz="15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Angsana New"/>
              </a:rPr>
              <a:t>-  ร้อยละการ</a:t>
            </a:r>
          </a:p>
          <a:p>
            <a:pPr>
              <a:spcAft>
                <a:spcPts val="0"/>
              </a:spcAft>
            </a:pPr>
            <a:r>
              <a:rPr lang="th-TH" sz="1500" dirty="0" smtClean="0">
                <a:solidFill>
                  <a:srgbClr val="FF0000"/>
                </a:solidFill>
                <a:effectLst/>
                <a:latin typeface="Calibri"/>
                <a:ea typeface="Calibri"/>
                <a:cs typeface="Angsana New"/>
              </a:rPr>
              <a:t>   เสียชีวิต</a:t>
            </a:r>
            <a:endParaRPr lang="en-US" sz="15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27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28" name="กล่องข้อความ 2"/>
          <p:cNvSpPr txBox="1">
            <a:spLocks noChangeArrowheads="1"/>
          </p:cNvSpPr>
          <p:nvPr/>
        </p:nvSpPr>
        <p:spPr bwMode="auto">
          <a:xfrm>
            <a:off x="8316416" y="642329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1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cxnSp>
        <p:nvCxnSpPr>
          <p:cNvPr id="32" name="ลูกศรเชื่อมต่อแบบตรง 31"/>
          <p:cNvCxnSpPr/>
          <p:nvPr/>
        </p:nvCxnSpPr>
        <p:spPr>
          <a:xfrm flipH="1">
            <a:off x="4355976" y="1598290"/>
            <a:ext cx="222137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0" name="ลูกศรเชื่อมต่อแบบตรง 29"/>
          <p:cNvCxnSpPr/>
          <p:nvPr/>
        </p:nvCxnSpPr>
        <p:spPr>
          <a:xfrm flipH="1">
            <a:off x="2554163" y="4187569"/>
            <a:ext cx="20954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19" name="ตัวเชื่อมต่อตรง 18"/>
          <p:cNvCxnSpPr/>
          <p:nvPr/>
        </p:nvCxnSpPr>
        <p:spPr>
          <a:xfrm flipH="1">
            <a:off x="1340546" y="1569169"/>
            <a:ext cx="12974" cy="40710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/>
          <p:nvPr/>
        </p:nvCxnSpPr>
        <p:spPr>
          <a:xfrm flipH="1">
            <a:off x="1340546" y="5640247"/>
            <a:ext cx="20954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/>
          </a:ln>
          <a:effectLst/>
        </p:spPr>
      </p:cxnSp>
      <p:cxnSp>
        <p:nvCxnSpPr>
          <p:cNvPr id="35" name="ลูกศรเชื่อมต่อแบบตรง 34"/>
          <p:cNvCxnSpPr/>
          <p:nvPr/>
        </p:nvCxnSpPr>
        <p:spPr>
          <a:xfrm flipH="1">
            <a:off x="2778276" y="1595834"/>
            <a:ext cx="20954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6" name="ลูกศรเชื่อมต่อแบบตรง 35"/>
          <p:cNvCxnSpPr/>
          <p:nvPr/>
        </p:nvCxnSpPr>
        <p:spPr>
          <a:xfrm flipH="1">
            <a:off x="1345457" y="1563177"/>
            <a:ext cx="20954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/>
          </a:ln>
          <a:effectLst/>
        </p:spPr>
      </p:cxnSp>
      <p:cxnSp>
        <p:nvCxnSpPr>
          <p:cNvPr id="40" name="ลูกศรเชื่อมต่อแบบตรง 39"/>
          <p:cNvCxnSpPr/>
          <p:nvPr/>
        </p:nvCxnSpPr>
        <p:spPr>
          <a:xfrm flipH="1">
            <a:off x="1198511" y="3546152"/>
            <a:ext cx="157161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7" name="ลูกศรเชื่อมต่อแบบตรง 36"/>
          <p:cNvCxnSpPr/>
          <p:nvPr/>
        </p:nvCxnSpPr>
        <p:spPr>
          <a:xfrm flipH="1">
            <a:off x="1355672" y="4183184"/>
            <a:ext cx="209548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/>
          </a:ln>
          <a:effectLst/>
        </p:spPr>
      </p:cxn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1527076" y="3854194"/>
            <a:ext cx="1028700" cy="695325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 dirty="0" smtClean="0">
                <a:latin typeface="Calibri"/>
                <a:ea typeface="Calibri"/>
                <a:cs typeface="Angsana New"/>
              </a:rPr>
              <a:t>ประสิทธิภาพ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 dirty="0" smtClean="0">
                <a:effectLst/>
                <a:latin typeface="Calibri"/>
                <a:ea typeface="Calibri"/>
                <a:cs typeface="Angsana New"/>
              </a:rPr>
              <a:t>การวินิจฉัย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8" name="กล่องข้อความ 2"/>
          <p:cNvSpPr txBox="1">
            <a:spLocks noChangeArrowheads="1"/>
          </p:cNvSpPr>
          <p:nvPr/>
        </p:nvSpPr>
        <p:spPr bwMode="auto">
          <a:xfrm>
            <a:off x="1527076" y="5422726"/>
            <a:ext cx="912787" cy="42862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effectLst/>
                <a:latin typeface="Angsana New"/>
                <a:ea typeface="Calibri"/>
                <a:cs typeface="Cordia New"/>
              </a:rPr>
              <a:t>Delay  refer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1527076" y="1398265"/>
            <a:ext cx="1236635" cy="377204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endParaRPr lang="th-TH" sz="400" dirty="0" smtClean="0">
              <a:effectLst/>
              <a:latin typeface="Calibri"/>
              <a:ea typeface="Calibri"/>
              <a:cs typeface="Angsana New"/>
            </a:endParaRPr>
          </a:p>
          <a:p>
            <a:pPr algn="ctr">
              <a:spcAft>
                <a:spcPts val="0"/>
              </a:spcAft>
            </a:pPr>
            <a:r>
              <a:rPr lang="th-TH" sz="1400" dirty="0" smtClean="0">
                <a:effectLst/>
                <a:latin typeface="Calibri"/>
                <a:ea typeface="Calibri"/>
                <a:cs typeface="Angsana New"/>
              </a:rPr>
              <a:t>เข้าถึงเข้ารับบริการช้า</a:t>
            </a:r>
            <a:endParaRPr lang="en-US" sz="14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19110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94301" y="6230749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10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1331640" y="435792"/>
            <a:ext cx="6603602" cy="7479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28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ผลลัพธ์และการพัฒนาที่ผ่านมา (</a:t>
            </a:r>
            <a:r>
              <a:rPr lang="en-US" sz="28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sz="28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sz="28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547" y="1201475"/>
            <a:ext cx="8104658" cy="40010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2000" b="1" dirty="0" smtClean="0">
                <a:latin typeface="Angsana New" pitchFamily="18" charset="-34"/>
                <a:cs typeface="+mj-cs"/>
              </a:rPr>
              <a:t>วิเคราะห์</a:t>
            </a:r>
          </a:p>
          <a:p>
            <a:pPr algn="thaiDist"/>
            <a:r>
              <a:rPr lang="th-TH" sz="1600" dirty="0" smtClean="0">
                <a:latin typeface="Angsana New" pitchFamily="18" charset="-34"/>
                <a:cs typeface="+mj-cs"/>
              </a:rPr>
              <a:t>	</a:t>
            </a:r>
            <a:r>
              <a:rPr lang="th-TH" sz="1800" dirty="0" err="1" smtClean="0">
                <a:latin typeface="Angsana New" pitchFamily="18" charset="-34"/>
                <a:cs typeface="+mj-cs"/>
              </a:rPr>
              <a:t>ไตรมาส</a:t>
            </a:r>
            <a:r>
              <a:rPr lang="th-TH" sz="1800" dirty="0" smtClean="0">
                <a:latin typeface="Angsana New" pitchFamily="18" charset="-34"/>
                <a:cs typeface="+mj-cs"/>
              </a:rPr>
              <a:t> 1  ปี  2563  </a:t>
            </a:r>
            <a:r>
              <a:rPr lang="th-TH" sz="1800" dirty="0" err="1" smtClean="0">
                <a:latin typeface="Angsana New" pitchFamily="18" charset="-34"/>
                <a:cs typeface="+mj-cs"/>
              </a:rPr>
              <a:t>ไตรมาส</a:t>
            </a:r>
            <a:r>
              <a:rPr lang="th-TH" sz="1800" dirty="0" smtClean="0">
                <a:latin typeface="Angsana New" pitchFamily="18" charset="-34"/>
                <a:cs typeface="+mj-cs"/>
              </a:rPr>
              <a:t>  3  มีผู้ป่วย</a:t>
            </a:r>
            <a:r>
              <a:rPr lang="en-US" sz="1800" dirty="0" smtClean="0">
                <a:latin typeface="Angsana New" pitchFamily="18" charset="-34"/>
                <a:cs typeface="+mj-cs"/>
              </a:rPr>
              <a:t>  STEMI</a:t>
            </a:r>
            <a:r>
              <a:rPr lang="th-TH" sz="1800" dirty="0" smtClean="0">
                <a:latin typeface="Angsana New" pitchFamily="18" charset="-34"/>
                <a:cs typeface="+mj-cs"/>
              </a:rPr>
              <a:t>  </a:t>
            </a:r>
            <a:r>
              <a:rPr lang="en-US" sz="1800" dirty="0" smtClean="0">
                <a:latin typeface="Angsana New" pitchFamily="18" charset="-34"/>
                <a:cs typeface="+mj-cs"/>
              </a:rPr>
              <a:t>Miss/Delayed  diagnosis  3 </a:t>
            </a:r>
            <a:r>
              <a:rPr lang="th-TH" sz="1800" dirty="0" smtClean="0">
                <a:latin typeface="Angsana New" pitchFamily="18" charset="-34"/>
                <a:cs typeface="+mj-cs"/>
              </a:rPr>
              <a:t> ราย  รายที่  1  จากพยาบาล</a:t>
            </a:r>
            <a:r>
              <a:rPr lang="en-US" sz="1800" dirty="0" smtClean="0">
                <a:latin typeface="Angsana New" pitchFamily="18" charset="-34"/>
                <a:cs typeface="+mj-cs"/>
              </a:rPr>
              <a:t> ER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รับผู้ป่วยก่อนลงเวรแล้วไม่ได้ส่งต่อข้อมูลให้เวรต่อไป  และรายที่  2,  3  พยาบาล</a:t>
            </a:r>
            <a:r>
              <a:rPr lang="en-US" sz="1800" dirty="0" smtClean="0">
                <a:latin typeface="Angsana New" pitchFamily="18" charset="-34"/>
                <a:cs typeface="+mj-cs"/>
              </a:rPr>
              <a:t> OPD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ไม่แม่น</a:t>
            </a:r>
            <a:r>
              <a:rPr lang="en-US" sz="1800" dirty="0" smtClean="0">
                <a:latin typeface="Angsana New" pitchFamily="18" charset="-34"/>
                <a:cs typeface="+mj-cs"/>
              </a:rPr>
              <a:t>  CPG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การดูแลผู้ป่วย</a:t>
            </a:r>
            <a:r>
              <a:rPr lang="en-US" sz="1800" dirty="0" smtClean="0">
                <a:latin typeface="Angsana New" pitchFamily="18" charset="-34"/>
                <a:cs typeface="+mj-cs"/>
              </a:rPr>
              <a:t>  ACS</a:t>
            </a:r>
            <a:endParaRPr lang="th-TH" sz="1800" dirty="0" smtClean="0">
              <a:latin typeface="Angsana New" pitchFamily="18" charset="-34"/>
              <a:cs typeface="+mj-cs"/>
            </a:endParaRPr>
          </a:p>
          <a:p>
            <a:pPr algn="thaiDist"/>
            <a:r>
              <a:rPr lang="th-TH" sz="1800" b="1" u="sng" dirty="0" smtClean="0">
                <a:latin typeface="Angsana New" pitchFamily="18" charset="-34"/>
                <a:cs typeface="+mj-cs"/>
              </a:rPr>
              <a:t>การพัฒนา</a:t>
            </a:r>
            <a:r>
              <a:rPr lang="th-TH" sz="1800" dirty="0" smtClean="0">
                <a:latin typeface="Angsana New" pitchFamily="18" charset="-34"/>
                <a:cs typeface="+mj-cs"/>
              </a:rPr>
              <a:t>	ทบทวน </a:t>
            </a:r>
            <a:r>
              <a:rPr lang="en-US" sz="1800" dirty="0" smtClean="0">
                <a:latin typeface="Angsana New" pitchFamily="18" charset="-34"/>
                <a:cs typeface="+mj-cs"/>
              </a:rPr>
              <a:t>CPG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การดูแลผู้ป่วย</a:t>
            </a:r>
            <a:r>
              <a:rPr lang="en-US" sz="1800" dirty="0" smtClean="0">
                <a:latin typeface="Angsana New" pitchFamily="18" charset="-34"/>
                <a:cs typeface="+mj-cs"/>
              </a:rPr>
              <a:t> ACS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แก่พยาบาล</a:t>
            </a:r>
            <a:r>
              <a:rPr lang="en-US" sz="1800" dirty="0" smtClean="0">
                <a:latin typeface="Angsana New" pitchFamily="18" charset="-34"/>
                <a:cs typeface="+mj-cs"/>
              </a:rPr>
              <a:t> ER </a:t>
            </a:r>
            <a:r>
              <a:rPr lang="th-TH" sz="1800" dirty="0" smtClean="0">
                <a:latin typeface="Angsana New" pitchFamily="18" charset="-34"/>
                <a:cs typeface="+mj-cs"/>
              </a:rPr>
              <a:t> และ</a:t>
            </a:r>
            <a:r>
              <a:rPr lang="en-US" sz="1800" dirty="0" smtClean="0">
                <a:latin typeface="Angsana New" pitchFamily="18" charset="-34"/>
                <a:cs typeface="+mj-cs"/>
              </a:rPr>
              <a:t> OPD</a:t>
            </a:r>
            <a:r>
              <a:rPr lang="th-TH" sz="1800" dirty="0" smtClean="0">
                <a:latin typeface="Angsana New" pitchFamily="18" charset="-34"/>
                <a:cs typeface="+mj-cs"/>
              </a:rPr>
              <a:t> ทุก 3</a:t>
            </a:r>
            <a:r>
              <a:rPr lang="th-TH" sz="1800" dirty="0">
                <a:latin typeface="Angsana New" pitchFamily="18" charset="-34"/>
                <a:cs typeface="+mj-cs"/>
              </a:rPr>
              <a:t> </a:t>
            </a:r>
            <a:r>
              <a:rPr lang="th-TH" sz="1800" dirty="0" smtClean="0">
                <a:latin typeface="Angsana New" pitchFamily="18" charset="-34"/>
                <a:cs typeface="+mj-cs"/>
              </a:rPr>
              <a:t> เดือน</a:t>
            </a:r>
            <a:r>
              <a:rPr lang="en-US" sz="1800" dirty="0" smtClean="0">
                <a:latin typeface="Angsana New" pitchFamily="18" charset="-34"/>
                <a:cs typeface="+mj-cs"/>
              </a:rPr>
              <a:t> </a:t>
            </a:r>
            <a:r>
              <a:rPr lang="th-TH" sz="1800" dirty="0" smtClean="0">
                <a:latin typeface="Angsana New" pitchFamily="18" charset="-34"/>
                <a:cs typeface="+mj-cs"/>
              </a:rPr>
              <a:t>เน้นการใช้แบบประเมิน</a:t>
            </a:r>
            <a:r>
              <a:rPr lang="en-US" sz="1800" dirty="0" smtClean="0">
                <a:latin typeface="Angsana New" pitchFamily="18" charset="-34"/>
                <a:cs typeface="+mj-cs"/>
              </a:rPr>
              <a:t> Check list</a:t>
            </a:r>
            <a:r>
              <a:rPr lang="th-TH" sz="1800" dirty="0" smtClean="0">
                <a:latin typeface="Angsana New" pitchFamily="18" charset="-34"/>
                <a:cs typeface="+mj-cs"/>
              </a:rPr>
              <a:t> อาการและส่งต่อข้อมูลเวรต่อไปด้วย ใบ</a:t>
            </a:r>
            <a:r>
              <a:rPr lang="en-US" sz="1800" dirty="0" smtClean="0">
                <a:latin typeface="Angsana New" pitchFamily="18" charset="-34"/>
                <a:cs typeface="+mj-cs"/>
              </a:rPr>
              <a:t> check  list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ข้อมูลของผู้ป่วยรายนั้น ๆ</a:t>
            </a:r>
            <a:endParaRPr lang="th-TH" sz="1800" b="1" u="sng" dirty="0" smtClean="0">
              <a:latin typeface="Angsana New" pitchFamily="18" charset="-34"/>
              <a:cs typeface="+mj-cs"/>
            </a:endParaRPr>
          </a:p>
          <a:p>
            <a:pPr algn="thaiDist"/>
            <a:r>
              <a:rPr lang="th-TH" sz="1800" dirty="0">
                <a:latin typeface="Angsana New" pitchFamily="18" charset="-34"/>
                <a:cs typeface="+mj-cs"/>
              </a:rPr>
              <a:t>	</a:t>
            </a:r>
            <a:r>
              <a:rPr lang="th-TH" sz="1800" dirty="0" err="1" smtClean="0">
                <a:latin typeface="Angsana New" pitchFamily="18" charset="-34"/>
                <a:cs typeface="+mj-cs"/>
              </a:rPr>
              <a:t>ไตรมาส</a:t>
            </a:r>
            <a:r>
              <a:rPr lang="th-TH" sz="1800" dirty="0" smtClean="0">
                <a:latin typeface="Angsana New" pitchFamily="18" charset="-34"/>
                <a:cs typeface="+mj-cs"/>
              </a:rPr>
              <a:t> 1, 4  ปี  2564  </a:t>
            </a:r>
            <a:r>
              <a:rPr lang="en-US" sz="1800" dirty="0" smtClean="0">
                <a:latin typeface="Angsana New" pitchFamily="18" charset="-34"/>
                <a:cs typeface="+mj-cs"/>
              </a:rPr>
              <a:t>Miss/Delayed  diagnosis</a:t>
            </a:r>
            <a:r>
              <a:rPr lang="th-TH" sz="1800" dirty="0" smtClean="0">
                <a:latin typeface="Angsana New" pitchFamily="18" charset="-34"/>
                <a:cs typeface="+mj-cs"/>
              </a:rPr>
              <a:t>  2  ราย  รายที่  1  ผู้ป่วยไม่แจ้งอาการ</a:t>
            </a:r>
            <a:r>
              <a:rPr lang="en-US" sz="1800" dirty="0" smtClean="0">
                <a:latin typeface="Angsana New" pitchFamily="18" charset="-34"/>
                <a:cs typeface="+mj-cs"/>
              </a:rPr>
              <a:t>  chest  pain</a:t>
            </a:r>
            <a:r>
              <a:rPr lang="th-TH" sz="1800" dirty="0" smtClean="0">
                <a:latin typeface="Angsana New" pitchFamily="18" charset="-34"/>
                <a:cs typeface="+mj-cs"/>
              </a:rPr>
              <a:t>  2</a:t>
            </a:r>
            <a:r>
              <a:rPr lang="en-US" sz="1800" dirty="0" smtClean="0">
                <a:latin typeface="Angsana New" pitchFamily="18" charset="-34"/>
                <a:cs typeface="+mj-cs"/>
              </a:rPr>
              <a:t>  </a:t>
            </a:r>
            <a:r>
              <a:rPr lang="th-TH" sz="1800" dirty="0" smtClean="0">
                <a:latin typeface="Angsana New" pitchFamily="18" charset="-34"/>
                <a:cs typeface="+mj-cs"/>
              </a:rPr>
              <a:t>ผู้ป่วยมาด้วยอาการเป็นลม  พนักงานเปลไม่แจ้งพยาบาลคัดกรองซึ่งช่วยงานภายในห้องทันที</a:t>
            </a:r>
          </a:p>
          <a:p>
            <a:pPr algn="thaiDist"/>
            <a:r>
              <a:rPr lang="th-TH" sz="1800" b="1" u="sng" dirty="0" smtClean="0">
                <a:latin typeface="Angsana New" pitchFamily="18" charset="-34"/>
                <a:cs typeface="+mj-cs"/>
              </a:rPr>
              <a:t>การพัฒนา</a:t>
            </a:r>
            <a:r>
              <a:rPr lang="th-TH" sz="1800" dirty="0" smtClean="0">
                <a:latin typeface="Angsana New" pitchFamily="18" charset="-34"/>
                <a:cs typeface="+mj-cs"/>
              </a:rPr>
              <a:t>	1. กำหนดเกณฑ์ผู้ป่วยอายุตั้งแต่ 40 ปี  มีโรคร่วม </a:t>
            </a:r>
            <a:r>
              <a:rPr lang="en-US" sz="1800" dirty="0" smtClean="0">
                <a:latin typeface="Angsana New" pitchFamily="18" charset="-34"/>
                <a:cs typeface="+mj-cs"/>
              </a:rPr>
              <a:t>NCD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มีอาการเจ็บป่วยต่าง ๆ ให้สอบถามอาการ </a:t>
            </a:r>
            <a:r>
              <a:rPr lang="en-US" sz="1800" dirty="0" smtClean="0">
                <a:latin typeface="Angsana New" pitchFamily="18" charset="-34"/>
                <a:cs typeface="+mj-cs"/>
              </a:rPr>
              <a:t>chest  pain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ด้วย</a:t>
            </a:r>
          </a:p>
          <a:p>
            <a:pPr algn="thaiDist"/>
            <a:r>
              <a:rPr lang="th-TH" sz="1800" dirty="0">
                <a:latin typeface="Angsana New" pitchFamily="18" charset="-34"/>
                <a:cs typeface="+mj-cs"/>
              </a:rPr>
              <a:t>	</a:t>
            </a:r>
            <a:r>
              <a:rPr lang="th-TH" sz="1800" dirty="0" smtClean="0">
                <a:latin typeface="Angsana New" pitchFamily="18" charset="-34"/>
                <a:cs typeface="+mj-cs"/>
              </a:rPr>
              <a:t>2.  ทบทวนพนักงานเวรเปล  เมื่อรับผู้ป่วยเจ็บป่วย/อุบัติเหตุและพยาบาลคัดกรองช่วยงานในห้อง  ต้องรีบมา</a:t>
            </a:r>
          </a:p>
          <a:p>
            <a:pPr algn="thaiDist"/>
            <a:r>
              <a:rPr lang="th-TH" sz="1800" dirty="0" smtClean="0">
                <a:latin typeface="Angsana New" pitchFamily="18" charset="-34"/>
                <a:cs typeface="+mj-cs"/>
              </a:rPr>
              <a:t>แจ้งพยาบาลคัดกรองทันที</a:t>
            </a:r>
          </a:p>
          <a:p>
            <a:pPr algn="thaiDist"/>
            <a:r>
              <a:rPr lang="th-TH" sz="1800" dirty="0" smtClean="0">
                <a:latin typeface="Angsana New" pitchFamily="18" charset="-34"/>
                <a:cs typeface="+mj-cs"/>
              </a:rPr>
              <a:t>	</a:t>
            </a:r>
            <a:r>
              <a:rPr lang="th-TH" sz="1800" dirty="0" err="1" smtClean="0">
                <a:latin typeface="Angsana New" pitchFamily="18" charset="-34"/>
                <a:cs typeface="+mj-cs"/>
              </a:rPr>
              <a:t>ไตรมาส</a:t>
            </a:r>
            <a:r>
              <a:rPr lang="th-TH" sz="1800" dirty="0" smtClean="0">
                <a:latin typeface="Angsana New" pitchFamily="18" charset="-34"/>
                <a:cs typeface="+mj-cs"/>
              </a:rPr>
              <a:t> 3 ปี 2565  </a:t>
            </a:r>
            <a:r>
              <a:rPr lang="en-US" sz="1800" dirty="0" smtClean="0">
                <a:latin typeface="Angsana New" pitchFamily="18" charset="-34"/>
                <a:cs typeface="+mj-cs"/>
              </a:rPr>
              <a:t>Miss/Delayed  diagnosis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ที่แผนก</a:t>
            </a:r>
            <a:r>
              <a:rPr lang="en-US" sz="1800" dirty="0" smtClean="0">
                <a:latin typeface="Angsana New" pitchFamily="18" charset="-34"/>
                <a:cs typeface="+mj-cs"/>
              </a:rPr>
              <a:t>  OPD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จากความสับสนในขั้นตอนส่งข้อมูลผู้ป่วยจาก</a:t>
            </a:r>
          </a:p>
          <a:p>
            <a:pPr algn="thaiDist"/>
            <a:r>
              <a:rPr lang="th-TH" sz="1800" dirty="0" smtClean="0">
                <a:latin typeface="Angsana New" pitchFamily="18" charset="-34"/>
                <a:cs typeface="+mj-cs"/>
              </a:rPr>
              <a:t>จุด</a:t>
            </a:r>
            <a:r>
              <a:rPr lang="en-US" sz="1800" dirty="0" smtClean="0">
                <a:latin typeface="Angsana New" pitchFamily="18" charset="-34"/>
                <a:cs typeface="+mj-cs"/>
              </a:rPr>
              <a:t>  Triage </a:t>
            </a:r>
            <a:r>
              <a:rPr lang="th-TH" sz="1800" dirty="0" smtClean="0">
                <a:latin typeface="Angsana New" pitchFamily="18" charset="-34"/>
                <a:cs typeface="+mj-cs"/>
              </a:rPr>
              <a:t> แก่พยาบาลซักประวัติ  	</a:t>
            </a:r>
          </a:p>
          <a:p>
            <a:pPr algn="thaiDist"/>
            <a:r>
              <a:rPr lang="th-TH" sz="1800" b="1" u="sng" dirty="0" smtClean="0">
                <a:latin typeface="Angsana New" pitchFamily="18" charset="-34"/>
                <a:cs typeface="+mj-cs"/>
              </a:rPr>
              <a:t>การพัฒนา</a:t>
            </a:r>
            <a:r>
              <a:rPr lang="th-TH" sz="1800" dirty="0" smtClean="0">
                <a:latin typeface="Angsana New" pitchFamily="18" charset="-34"/>
                <a:cs typeface="+mj-cs"/>
              </a:rPr>
              <a:t>	</a:t>
            </a:r>
            <a:r>
              <a:rPr lang="en-US" sz="1800" dirty="0" smtClean="0">
                <a:latin typeface="Angsana New" pitchFamily="18" charset="-34"/>
                <a:cs typeface="+mj-cs"/>
              </a:rPr>
              <a:t>OPD </a:t>
            </a:r>
            <a:r>
              <a:rPr lang="th-TH" sz="1800" dirty="0" smtClean="0">
                <a:latin typeface="Angsana New" pitchFamily="18" charset="-34"/>
                <a:cs typeface="+mj-cs"/>
              </a:rPr>
              <a:t> ปรับกระบวนการ</a:t>
            </a:r>
            <a:r>
              <a:rPr lang="en-US" sz="1800" dirty="0" smtClean="0">
                <a:latin typeface="Angsana New" pitchFamily="18" charset="-34"/>
                <a:cs typeface="+mj-cs"/>
              </a:rPr>
              <a:t>  Triage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ให้มีพยาบาลประจำจุด</a:t>
            </a:r>
            <a:r>
              <a:rPr lang="en-US" sz="1800" dirty="0" smtClean="0">
                <a:latin typeface="Angsana New" pitchFamily="18" charset="-34"/>
                <a:cs typeface="+mj-cs"/>
              </a:rPr>
              <a:t> Triage</a:t>
            </a:r>
            <a:r>
              <a:rPr lang="th-TH" sz="1800" dirty="0" smtClean="0">
                <a:latin typeface="Angsana New" pitchFamily="18" charset="-34"/>
                <a:cs typeface="+mj-cs"/>
              </a:rPr>
              <a:t>  ชัดเจน แยกจากเจ้าหน้าที่ซักประวัติ</a:t>
            </a:r>
            <a:r>
              <a:rPr lang="en-US" sz="1800" dirty="0" smtClean="0">
                <a:latin typeface="Angsana New" pitchFamily="18" charset="-34"/>
                <a:cs typeface="+mj-cs"/>
              </a:rPr>
              <a:t>  </a:t>
            </a:r>
          </a:p>
          <a:p>
            <a:pPr algn="thaiDist"/>
            <a:r>
              <a:rPr lang="en-US" sz="1800" dirty="0" smtClean="0">
                <a:latin typeface="Angsana New" pitchFamily="18" charset="-34"/>
                <a:cs typeface="+mj-cs"/>
              </a:rPr>
              <a:t>check  vital  sign</a:t>
            </a:r>
            <a:endParaRPr lang="th-TH" sz="1800" dirty="0">
              <a:latin typeface="Angsana New" pitchFamily="18" charset="-34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1112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285995" y="410255"/>
            <a:ext cx="6912768" cy="7524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ผลลัพธ์และการพัฒนาที่ผ่านมา (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วิเคราะห์อัตราการเสียชีวิตในโรงพยาบาลด้วย</a:t>
            </a:r>
            <a:r>
              <a:rPr lang="en-US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 control 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chart </a:t>
            </a:r>
            <a:r>
              <a:rPr lang="en-US" sz="2400" b="1" u="sng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+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SD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พ.ค.67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94301" y="625324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11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graphicFrame>
        <p:nvGraphicFramePr>
          <p:cNvPr id="9" name="แผนภูมิ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2735761"/>
              </p:ext>
            </p:extLst>
          </p:nvPr>
        </p:nvGraphicFramePr>
        <p:xfrm>
          <a:off x="251520" y="1268760"/>
          <a:ext cx="840876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594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>
                <a:solidFill>
                  <a:srgbClr val="000000"/>
                </a:solidFill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พ.ค.67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94301" y="6230749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</a:pPr>
            <a:r>
              <a:rPr lang="th-TH" sz="1400" dirty="0" smtClean="0">
                <a:solidFill>
                  <a:srgbClr val="000000"/>
                </a:solidFill>
                <a:ea typeface="Calibri"/>
                <a:cs typeface="Angsana New"/>
              </a:rPr>
              <a:t>12</a:t>
            </a:r>
            <a:endParaRPr lang="en-US" sz="1100" dirty="0">
              <a:solidFill>
                <a:prstClr val="black"/>
              </a:solidFill>
              <a:ea typeface="Calibri"/>
              <a:cs typeface="Cordia New"/>
            </a:endParaRPr>
          </a:p>
        </p:txBody>
      </p:sp>
      <p:sp>
        <p:nvSpPr>
          <p:cNvPr id="7" name="TextBox 1"/>
          <p:cNvSpPr txBox="1"/>
          <p:nvPr/>
        </p:nvSpPr>
        <p:spPr>
          <a:xfrm>
            <a:off x="1331640" y="435792"/>
            <a:ext cx="6603602" cy="747958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28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ผลลัพธ์และการพัฒนาที่ผ่านมา (</a:t>
            </a:r>
            <a:r>
              <a:rPr lang="en-US" sz="28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sz="28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sz="28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73547" y="1201475"/>
            <a:ext cx="7963879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1800" b="1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วิเคราะห์</a:t>
            </a:r>
          </a:p>
          <a:p>
            <a:pPr algn="thaiDist"/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มีผู้ป่วยเสียชีวิต 1 ราย </a:t>
            </a:r>
            <a:r>
              <a:rPr lang="th-TH" sz="16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</a:t>
            </a:r>
            <a:r>
              <a:rPr lang="th-TH" sz="1600" dirty="0" err="1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ไตรมาส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2  ปี 2564  ผู้ป่วยอายุ 69 ปี  มีอาการแน่นหน้าอก  ร้าวไปแขน 1 ชั่วโมง  แต่ทีมต้องไป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CPR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2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case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พร้อมกัน  ผ่านไป 30 นาที จึงได้ทำ </a:t>
            </a:r>
            <a:r>
              <a:rPr lang="en-US" sz="1600" dirty="0">
                <a:solidFill>
                  <a:prstClr val="black"/>
                </a:solidFill>
                <a:latin typeface="Angsana New" pitchFamily="18" charset="-34"/>
              </a:rPr>
              <a:t>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EKG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พบ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</a:t>
            </a:r>
            <a:r>
              <a:rPr lang="en-US" sz="1600" dirty="0" err="1" smtClean="0">
                <a:solidFill>
                  <a:prstClr val="black"/>
                </a:solidFill>
                <a:latin typeface="Angsana New" pitchFamily="18" charset="-34"/>
              </a:rPr>
              <a:t>STElevate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 at  V</a:t>
            </a:r>
            <a:r>
              <a:rPr lang="en-US" sz="1600" baseline="-25000" dirty="0" smtClean="0">
                <a:solidFill>
                  <a:prstClr val="black"/>
                </a:solidFill>
                <a:latin typeface="Angsana New" pitchFamily="18" charset="-34"/>
              </a:rPr>
              <a:t>2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-V</a:t>
            </a:r>
            <a:r>
              <a:rPr lang="en-US" sz="1600" baseline="-25000" dirty="0" smtClean="0">
                <a:solidFill>
                  <a:prstClr val="black"/>
                </a:solidFill>
                <a:latin typeface="Angsana New" pitchFamily="18" charset="-34"/>
              </a:rPr>
              <a:t>4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ต่อมาผู้ป่วยซึมลง  และ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cardiac  arrest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เสียชีวิต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b="1" u="sng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การพัฒนา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1.  กรณีอัตรากำลังไม่พอ เช่น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CPR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ให้แจ้ง  ห้องคลอด/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ward 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ขอพยาบาลมาช่วย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2.  ให้พยาบาลจุด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 Triage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ปรับมาช่วยทำ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EKG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ทันที  ถ้าพบ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EKG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ผิดปกติ  ให้รายงานแพทย์และดูแลผู้ป่วย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3.  ปี 2565  รับบุคลากรเวชกิจฉุกเฉินเพิ่ม 1 คน  จัดให้มีเวชกิจฉุกเฉินเวรเช้า, บ่ายทุกวัน  ช่วยให้ดูแลผู้ป่วยได้ทั่วถึงทันท่วงทีมากขึ้น</a:t>
            </a:r>
          </a:p>
          <a:p>
            <a:pPr algn="thaiDist"/>
            <a:r>
              <a:rPr lang="th-TH" sz="16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ไม่พบผู้ป่วย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</a:rPr>
              <a:t> STEMI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เสียชีวิตในปี  2565,  2566</a:t>
            </a:r>
          </a:p>
          <a:p>
            <a:pPr algn="thaiDist"/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ปี 2567 </a:t>
            </a:r>
            <a:r>
              <a:rPr lang="th-TH" sz="1600" dirty="0" err="1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ไตรมาส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2 มีผู้เสียชีวิต 2 ราย </a:t>
            </a:r>
          </a:p>
          <a:p>
            <a:pPr algn="thaiDist"/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                              รายที่ 1 เป็นผู้ป่วยกัมพูชา ไม่มีบัตรประกันสุขภาพ รพศ. พระปกเกล้าปฏิเสธรับผู้ป่วย แนะนำให้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drip  SK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ที่</a:t>
            </a:r>
            <a:r>
              <a:rPr lang="th-TH" sz="1600" dirty="0" err="1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รพช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. ขณะกำลังจะให้ยา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SK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ผู้ป่วย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cardiac arrest 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หลัง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CPR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ไม่มี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ROSC</a:t>
            </a:r>
          </a:p>
          <a:p>
            <a:pPr algn="thaiDist"/>
            <a:r>
              <a:rPr lang="en-US" sz="1600" dirty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b="1" u="sng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การพัฒนา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เสนอปัญหาการปฏิเสธการรับผู้ป่วยต่างชาติไม่มีบัตรประกันสุขภาพในภาพจังหวัด แต่ ไม่มีแนวทางปฏิบัติเพิ่มเติมเนื่องจาก รพศ.พระปกเกล้า ประสบปัญหาเรื่องทางการเงิน</a:t>
            </a:r>
          </a:p>
          <a:p>
            <a:pPr algn="thaiDist"/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                            รายที่ 2 ผู้ป่วย ผู้ป่วยได้รับการทำ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EKG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แรกรับและดูแลตามขั้นตอนมาตรฐานแต่ ผู้ป่วย </a:t>
            </a:r>
            <a:r>
              <a:rPr lang="en-US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cardiac arrest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หลังรับไว้รักษาแค่ 5 นาที </a:t>
            </a:r>
          </a:p>
          <a:p>
            <a:pPr algn="thaiDist"/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	</a:t>
            </a:r>
            <a:r>
              <a:rPr lang="th-TH" sz="1600" b="1" u="sng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การพัฒนา   </a:t>
            </a:r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/>
              </a:rPr>
              <a:t>- </a:t>
            </a:r>
            <a:endParaRPr lang="th-TH" sz="1600" dirty="0">
              <a:solidFill>
                <a:prstClr val="black"/>
              </a:solidFill>
              <a:latin typeface="Angsana New" pitchFamily="18" charset="-34"/>
              <a:cs typeface="Angsana New"/>
            </a:endParaRPr>
          </a:p>
        </p:txBody>
      </p:sp>
    </p:spTree>
    <p:extLst>
      <p:ext uri="{BB962C8B-B14F-4D97-AF65-F5344CB8AC3E}">
        <p14:creationId xmlns:p14="http://schemas.microsoft.com/office/powerpoint/2010/main" val="884978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ลูกศรเชื่อมต่อแบบตรง 56"/>
          <p:cNvCxnSpPr/>
          <p:nvPr/>
        </p:nvCxnSpPr>
        <p:spPr>
          <a:xfrm>
            <a:off x="4957244" y="2337994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3619822" y="692696"/>
            <a:ext cx="2667000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เจ็บหน้าอก,  หอบเหนื่อย,  หน้ามืดเป็นลม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เวียนศีรษะ,  ใจสั่น,  คลื่นไส้อาเจียนมาก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3619822" y="1483271"/>
            <a:ext cx="266700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รีบให้การดูแลและนำส่ง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  ER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3143572" y="2026196"/>
            <a:ext cx="3543300" cy="37147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ประเมิน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  ABC</a:t>
            </a:r>
            <a:r>
              <a:rPr lang="th-TH" sz="1600">
                <a:effectLst/>
                <a:latin typeface="Angsana New"/>
                <a:ea typeface="Calibri"/>
                <a:cs typeface="Cordia New"/>
              </a:rPr>
              <a:t>  ซักประวัติ  ทำ 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EKG</a:t>
            </a:r>
            <a:r>
              <a:rPr lang="th-TH" sz="1600">
                <a:effectLst/>
                <a:latin typeface="Angsana New"/>
                <a:ea typeface="Calibri"/>
                <a:cs typeface="Cordia New"/>
              </a:rPr>
              <a:t>  รายงานแพทย์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7" name="กล่องข้อความ 2"/>
          <p:cNvSpPr txBox="1">
            <a:spLocks noChangeArrowheads="1"/>
          </p:cNvSpPr>
          <p:nvPr/>
        </p:nvSpPr>
        <p:spPr bwMode="auto">
          <a:xfrm>
            <a:off x="1686882" y="2618016"/>
            <a:ext cx="137160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สงสัย 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 STEMI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8" name="กล่องข้อความ 2"/>
          <p:cNvSpPr txBox="1">
            <a:spLocks noChangeArrowheads="1"/>
          </p:cNvSpPr>
          <p:nvPr/>
        </p:nvSpPr>
        <p:spPr bwMode="auto">
          <a:xfrm>
            <a:off x="5305747" y="2637066"/>
            <a:ext cx="154305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สงสัย 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 Non  STEMI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9" name="กล่องข้อความ 2"/>
          <p:cNvSpPr txBox="1">
            <a:spLocks noChangeArrowheads="1"/>
          </p:cNvSpPr>
          <p:nvPr/>
        </p:nvSpPr>
        <p:spPr bwMode="auto">
          <a:xfrm>
            <a:off x="7677472" y="2627541"/>
            <a:ext cx="107632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>
                <a:effectLst/>
                <a:latin typeface="Angsana New"/>
                <a:ea typeface="Calibri"/>
                <a:cs typeface="Cordia New"/>
              </a:rPr>
              <a:t>NON  ACS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0" name="กล่องข้อความ 2"/>
          <p:cNvSpPr txBox="1">
            <a:spLocks noChangeArrowheads="1"/>
          </p:cNvSpPr>
          <p:nvPr/>
        </p:nvSpPr>
        <p:spPr bwMode="auto">
          <a:xfrm>
            <a:off x="971872" y="3142526"/>
            <a:ext cx="272415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ส่ง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  Line  consult  CCU  </a:t>
            </a:r>
            <a:r>
              <a:rPr lang="th-TH" sz="1600">
                <a:effectLst/>
                <a:latin typeface="Angsana New"/>
                <a:ea typeface="Calibri"/>
                <a:cs typeface="Cordia New"/>
              </a:rPr>
              <a:t>รพศ. พระปกเกล้า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1" name="กล่องข้อความ 2"/>
          <p:cNvSpPr txBox="1">
            <a:spLocks noChangeArrowheads="1"/>
          </p:cNvSpPr>
          <p:nvPr/>
        </p:nvSpPr>
        <p:spPr bwMode="auto">
          <a:xfrm>
            <a:off x="5381947" y="3437166"/>
            <a:ext cx="343852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แพทย์  รพช.  พิจารณาควร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  Refer </a:t>
            </a:r>
            <a:r>
              <a:rPr lang="th-TH" sz="1600">
                <a:effectLst/>
                <a:latin typeface="Angsana New"/>
                <a:ea typeface="Calibri"/>
                <a:cs typeface="Cordia New"/>
              </a:rPr>
              <a:t> รพ.พระปกเกล้า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2" name="กล่องข้อความ 2"/>
          <p:cNvSpPr txBox="1">
            <a:spLocks noChangeArrowheads="1"/>
          </p:cNvSpPr>
          <p:nvPr/>
        </p:nvSpPr>
        <p:spPr bwMode="auto">
          <a:xfrm>
            <a:off x="962347" y="3702596"/>
            <a:ext cx="2724150" cy="5905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90000"/>
              </a:lnSpc>
              <a:spcAft>
                <a:spcPts val="0"/>
              </a:spcAft>
            </a:pPr>
            <a:r>
              <a:rPr lang="th-TH" sz="1600" dirty="0">
                <a:effectLst/>
                <a:latin typeface="Calibri"/>
                <a:ea typeface="Calibri"/>
                <a:cs typeface="Angsana New"/>
              </a:rPr>
              <a:t>แพทย์</a:t>
            </a:r>
            <a:r>
              <a:rPr lang="en-US" sz="1600" dirty="0">
                <a:effectLst/>
                <a:latin typeface="Angsana New"/>
                <a:ea typeface="Calibri"/>
                <a:cs typeface="Cordia New"/>
              </a:rPr>
              <a:t>  CCU</a:t>
            </a:r>
            <a:r>
              <a:rPr lang="th-TH" sz="1600" dirty="0">
                <a:effectLst/>
                <a:latin typeface="Angsana New"/>
                <a:ea typeface="Calibri"/>
                <a:cs typeface="Cordia New"/>
              </a:rPr>
              <a:t>  ตอบกลับภายใน 10 นาที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  <a:p>
            <a:pPr>
              <a:lnSpc>
                <a:spcPct val="90000"/>
              </a:lnSpc>
              <a:spcAft>
                <a:spcPts val="0"/>
              </a:spcAft>
            </a:pPr>
            <a:r>
              <a:rPr lang="th-TH" sz="1600" dirty="0" smtClean="0">
                <a:effectLst/>
                <a:latin typeface="Calibri"/>
                <a:ea typeface="Calibri"/>
                <a:cs typeface="Angsana New"/>
              </a:rPr>
              <a:t>       - </a:t>
            </a:r>
            <a:r>
              <a:rPr lang="th-TH" sz="1600" dirty="0">
                <a:effectLst/>
                <a:latin typeface="Calibri"/>
                <a:ea typeface="Calibri"/>
                <a:cs typeface="Angsana New"/>
              </a:rPr>
              <a:t>วินิจฉัย</a:t>
            </a:r>
            <a:r>
              <a:rPr lang="th-TH" sz="1600" dirty="0" smtClean="0">
                <a:effectLst/>
                <a:latin typeface="Calibri"/>
                <a:ea typeface="Calibri"/>
                <a:cs typeface="Angsana New"/>
              </a:rPr>
              <a:t>เบื้องต้น          -  </a:t>
            </a:r>
            <a:r>
              <a:rPr lang="en-US" sz="1600" dirty="0" smtClean="0">
                <a:effectLst/>
                <a:latin typeface="Angsana New"/>
                <a:ea typeface="Calibri"/>
                <a:cs typeface="Cordia New"/>
              </a:rPr>
              <a:t>Management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3" name="กล่องข้อความ 2"/>
          <p:cNvSpPr txBox="1">
            <a:spLocks noChangeArrowheads="1"/>
          </p:cNvSpPr>
          <p:nvPr/>
        </p:nvSpPr>
        <p:spPr bwMode="auto">
          <a:xfrm>
            <a:off x="3698187" y="5184244"/>
            <a:ext cx="1228725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 err="1" smtClean="0">
                <a:effectLst/>
                <a:latin typeface="Angsana New"/>
                <a:ea typeface="Calibri"/>
                <a:cs typeface="Cordia New"/>
              </a:rPr>
              <a:t>Sk</a:t>
            </a:r>
            <a:r>
              <a:rPr lang="en-US" sz="1600" dirty="0" smtClean="0">
                <a:effectLst/>
                <a:latin typeface="Angsana New"/>
                <a:ea typeface="Calibri"/>
                <a:cs typeface="Cordia New"/>
              </a:rPr>
              <a:t> 1.5 </a:t>
            </a:r>
            <a:r>
              <a:rPr lang="th-TH" sz="1600" dirty="0" smtClean="0">
                <a:effectLst/>
                <a:latin typeface="Angsana New"/>
                <a:ea typeface="Calibri"/>
                <a:cs typeface="Cordia New"/>
              </a:rPr>
              <a:t>ล้านยู</a:t>
            </a:r>
            <a:r>
              <a:rPr lang="th-TH" sz="1600" dirty="0" err="1" smtClean="0">
                <a:effectLst/>
                <a:latin typeface="Angsana New"/>
                <a:ea typeface="Calibri"/>
                <a:cs typeface="Cordia New"/>
              </a:rPr>
              <a:t>นิต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5" name="กล่องข้อความ 2"/>
          <p:cNvSpPr txBox="1">
            <a:spLocks noChangeArrowheads="1"/>
          </p:cNvSpPr>
          <p:nvPr/>
        </p:nvSpPr>
        <p:spPr bwMode="auto">
          <a:xfrm>
            <a:off x="1865954" y="4465949"/>
            <a:ext cx="10191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effectLst/>
                <a:latin typeface="Angsana New"/>
                <a:ea typeface="Calibri"/>
                <a:cs typeface="Cordia New"/>
              </a:rPr>
              <a:t>STEMI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6" name="กล่องข้อความ 2"/>
          <p:cNvSpPr txBox="1">
            <a:spLocks noChangeArrowheads="1"/>
          </p:cNvSpPr>
          <p:nvPr/>
        </p:nvSpPr>
        <p:spPr bwMode="auto">
          <a:xfrm>
            <a:off x="3124175" y="6307410"/>
            <a:ext cx="324802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 b="1" dirty="0">
                <a:solidFill>
                  <a:srgbClr val="0000FF"/>
                </a:solidFill>
                <a:effectLst/>
                <a:latin typeface="Calibri"/>
                <a:ea typeface="Calibri"/>
                <a:cs typeface="+mj-cs"/>
              </a:rPr>
              <a:t>หมายเหตุ  ผู้ป่วยมีอาการใน</a:t>
            </a:r>
            <a:r>
              <a:rPr lang="en-US" sz="1600" b="1" dirty="0">
                <a:solidFill>
                  <a:srgbClr val="0000FF"/>
                </a:solidFill>
                <a:effectLst/>
                <a:latin typeface="Angsana New"/>
                <a:ea typeface="Calibri"/>
                <a:cs typeface="+mj-cs"/>
              </a:rPr>
              <a:t>  ward </a:t>
            </a:r>
            <a:r>
              <a:rPr lang="th-TH" sz="1600" b="1" dirty="0">
                <a:solidFill>
                  <a:srgbClr val="0000FF"/>
                </a:solidFill>
                <a:effectLst/>
                <a:latin typeface="Angsana New"/>
                <a:ea typeface="Calibri"/>
                <a:cs typeface="+mj-cs"/>
              </a:rPr>
              <a:t> แจ้ง</a:t>
            </a:r>
            <a:r>
              <a:rPr lang="en-US" sz="1600" b="1" dirty="0">
                <a:solidFill>
                  <a:srgbClr val="0000FF"/>
                </a:solidFill>
                <a:effectLst/>
                <a:latin typeface="Angsana New"/>
                <a:ea typeface="Calibri"/>
                <a:cs typeface="+mj-cs"/>
              </a:rPr>
              <a:t>  ER</a:t>
            </a:r>
            <a:r>
              <a:rPr lang="th-TH" sz="1600" b="1" dirty="0">
                <a:solidFill>
                  <a:srgbClr val="0000FF"/>
                </a:solidFill>
                <a:effectLst/>
                <a:latin typeface="Angsana New"/>
                <a:ea typeface="Calibri"/>
                <a:cs typeface="+mj-cs"/>
              </a:rPr>
              <a:t>  ไปช่วย</a:t>
            </a:r>
            <a:endParaRPr lang="en-US" sz="1100" b="1" dirty="0">
              <a:solidFill>
                <a:srgbClr val="0000FF"/>
              </a:solidFill>
              <a:effectLst/>
              <a:latin typeface="Calibri"/>
              <a:ea typeface="Calibri"/>
              <a:cs typeface="+mj-cs"/>
            </a:endParaRPr>
          </a:p>
        </p:txBody>
      </p:sp>
      <p:sp>
        <p:nvSpPr>
          <p:cNvPr id="18" name="กล่องข้อความ 2"/>
          <p:cNvSpPr txBox="1">
            <a:spLocks noChangeArrowheads="1"/>
          </p:cNvSpPr>
          <p:nvPr/>
        </p:nvSpPr>
        <p:spPr bwMode="auto">
          <a:xfrm>
            <a:off x="5780856" y="5121046"/>
            <a:ext cx="2876550" cy="3619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>
                <a:effectLst/>
                <a:latin typeface="Calibri"/>
                <a:ea typeface="Calibri"/>
                <a:cs typeface="Angsana New"/>
              </a:rPr>
              <a:t>รพช. โทรประสานศูนย์</a:t>
            </a:r>
            <a:r>
              <a:rPr lang="en-US" sz="1600">
                <a:effectLst/>
                <a:latin typeface="Angsana New"/>
                <a:ea typeface="Calibri"/>
                <a:cs typeface="Cordia New"/>
              </a:rPr>
              <a:t>  Refer </a:t>
            </a:r>
            <a:r>
              <a:rPr lang="th-TH" sz="1600">
                <a:effectLst/>
                <a:latin typeface="Angsana New"/>
                <a:ea typeface="Calibri"/>
                <a:cs typeface="Cordia New"/>
              </a:rPr>
              <a:t> รพ.พระปกเกล้า</a:t>
            </a:r>
            <a:endParaRPr lang="en-US" sz="110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19" name="กล่องข้อความ 2"/>
          <p:cNvSpPr txBox="1">
            <a:spLocks noChangeArrowheads="1"/>
          </p:cNvSpPr>
          <p:nvPr/>
        </p:nvSpPr>
        <p:spPr bwMode="auto">
          <a:xfrm>
            <a:off x="6239197" y="5717256"/>
            <a:ext cx="1971675" cy="7495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effectLst/>
                <a:latin typeface="Angsana New"/>
                <a:ea typeface="Calibri"/>
                <a:cs typeface="Cordia New"/>
              </a:rPr>
              <a:t>Refer</a:t>
            </a:r>
            <a:r>
              <a:rPr lang="th-TH" sz="1600" dirty="0">
                <a:effectLst/>
                <a:latin typeface="Angsana New"/>
                <a:ea typeface="Calibri"/>
                <a:cs typeface="Cordia New"/>
              </a:rPr>
              <a:t>  ผู้ป่วยไป</a:t>
            </a:r>
            <a:r>
              <a:rPr lang="en-US" sz="1600" dirty="0">
                <a:effectLst/>
                <a:latin typeface="Angsana New"/>
                <a:ea typeface="Calibri"/>
                <a:cs typeface="Cordia New"/>
              </a:rPr>
              <a:t>  ER </a:t>
            </a:r>
            <a:r>
              <a:rPr lang="th-TH" sz="1600" dirty="0">
                <a:effectLst/>
                <a:latin typeface="Angsana New"/>
                <a:ea typeface="Calibri"/>
                <a:cs typeface="Cordia New"/>
              </a:rPr>
              <a:t> เทพ</a:t>
            </a:r>
            <a:r>
              <a:rPr lang="th-TH" sz="1600" dirty="0" smtClean="0">
                <a:effectLst/>
                <a:latin typeface="Angsana New"/>
                <a:ea typeface="Calibri"/>
                <a:cs typeface="Cordia New"/>
              </a:rPr>
              <a:t>รัตน์</a:t>
            </a:r>
          </a:p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 dirty="0" smtClean="0">
                <a:latin typeface="Angsana New"/>
                <a:ea typeface="Calibri"/>
                <a:cs typeface="Cordia New"/>
              </a:rPr>
              <a:t>รพ.พระปกเกล้า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cxnSp>
        <p:nvCxnSpPr>
          <p:cNvPr id="20" name="ลูกศรเชื่อมต่อแบบตรง 19"/>
          <p:cNvCxnSpPr/>
          <p:nvPr/>
        </p:nvCxnSpPr>
        <p:spPr>
          <a:xfrm>
            <a:off x="4962847" y="1311821"/>
            <a:ext cx="0" cy="17145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ลูกศรเชื่อมต่อแบบตรง 20"/>
          <p:cNvCxnSpPr/>
          <p:nvPr/>
        </p:nvCxnSpPr>
        <p:spPr>
          <a:xfrm>
            <a:off x="4962847" y="1854746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22" name="ลูกศรเชื่อมต่อแบบตรง 21"/>
          <p:cNvCxnSpPr/>
          <p:nvPr/>
        </p:nvCxnSpPr>
        <p:spPr>
          <a:xfrm>
            <a:off x="2372047" y="2988221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23" name="กล่องข้อความ 2"/>
          <p:cNvSpPr txBox="1">
            <a:spLocks noChangeArrowheads="1"/>
          </p:cNvSpPr>
          <p:nvPr/>
        </p:nvSpPr>
        <p:spPr bwMode="auto">
          <a:xfrm>
            <a:off x="367604" y="1428935"/>
            <a:ext cx="190014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effectLst/>
                <a:latin typeface="Angsana New"/>
                <a:ea typeface="Calibri"/>
                <a:cs typeface="Cordia New"/>
              </a:rPr>
              <a:t>Triage  Nurse  OPD,  ER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24" name="กล่องข้อความ 2"/>
          <p:cNvSpPr txBox="1">
            <a:spLocks noChangeArrowheads="1"/>
          </p:cNvSpPr>
          <p:nvPr/>
        </p:nvSpPr>
        <p:spPr bwMode="auto">
          <a:xfrm>
            <a:off x="380281" y="1986930"/>
            <a:ext cx="10953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600" dirty="0">
                <a:effectLst/>
                <a:latin typeface="Angsana New"/>
                <a:ea typeface="Calibri"/>
                <a:cs typeface="Cordia New"/>
              </a:rPr>
              <a:t>ER  Nurse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25" name="กล่องข้อความ 2"/>
          <p:cNvSpPr txBox="1">
            <a:spLocks noChangeArrowheads="1"/>
          </p:cNvSpPr>
          <p:nvPr/>
        </p:nvSpPr>
        <p:spPr bwMode="auto">
          <a:xfrm>
            <a:off x="395536" y="2564904"/>
            <a:ext cx="876300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th-TH" sz="1600" dirty="0">
                <a:effectLst/>
                <a:latin typeface="Calibri"/>
                <a:ea typeface="Calibri"/>
                <a:cs typeface="Angsana New"/>
              </a:rPr>
              <a:t>แพทย์  </a:t>
            </a:r>
            <a:r>
              <a:rPr lang="th-TH" sz="1600" dirty="0" err="1">
                <a:effectLst/>
                <a:latin typeface="Calibri"/>
                <a:ea typeface="Calibri"/>
                <a:cs typeface="Angsana New"/>
              </a:rPr>
              <a:t>รพช</a:t>
            </a:r>
            <a:r>
              <a:rPr lang="th-TH" sz="1600" dirty="0">
                <a:effectLst/>
                <a:latin typeface="Calibri"/>
                <a:ea typeface="Calibri"/>
                <a:cs typeface="Angsana New"/>
              </a:rPr>
              <a:t>.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cxnSp>
        <p:nvCxnSpPr>
          <p:cNvPr id="26" name="ลูกศรเชื่อมต่อแบบตรง 25"/>
          <p:cNvCxnSpPr/>
          <p:nvPr/>
        </p:nvCxnSpPr>
        <p:spPr>
          <a:xfrm>
            <a:off x="2372047" y="3521621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27" name="ตัวเชื่อมต่อตรง 26"/>
          <p:cNvCxnSpPr/>
          <p:nvPr/>
        </p:nvCxnSpPr>
        <p:spPr>
          <a:xfrm>
            <a:off x="6096322" y="3216821"/>
            <a:ext cx="211455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ตัวเชื่อมต่อตรง 27"/>
          <p:cNvCxnSpPr/>
          <p:nvPr/>
        </p:nvCxnSpPr>
        <p:spPr>
          <a:xfrm>
            <a:off x="6096322" y="2997746"/>
            <a:ext cx="0" cy="2190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ตัวเชื่อมต่อตรง 28"/>
          <p:cNvCxnSpPr/>
          <p:nvPr/>
        </p:nvCxnSpPr>
        <p:spPr>
          <a:xfrm>
            <a:off x="8210872" y="2988221"/>
            <a:ext cx="0" cy="219075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</a:ln>
          <a:effectLst/>
        </p:spPr>
      </p:cxnSp>
      <p:cxnSp>
        <p:nvCxnSpPr>
          <p:cNvPr id="30" name="ลูกศรเชื่อมต่อแบบตรง 29"/>
          <p:cNvCxnSpPr/>
          <p:nvPr/>
        </p:nvCxnSpPr>
        <p:spPr>
          <a:xfrm>
            <a:off x="7182172" y="3216821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1" name="ลูกศรเชื่อมต่อแบบตรง 30"/>
          <p:cNvCxnSpPr/>
          <p:nvPr/>
        </p:nvCxnSpPr>
        <p:spPr>
          <a:xfrm>
            <a:off x="2403400" y="4895168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2" name="ลูกศรเชื่อมต่อแบบตรง 31"/>
          <p:cNvCxnSpPr/>
          <p:nvPr/>
        </p:nvCxnSpPr>
        <p:spPr>
          <a:xfrm flipH="1">
            <a:off x="3404127" y="6197962"/>
            <a:ext cx="951849" cy="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3" name="ลูกศรเชื่อมต่อแบบตรง 32"/>
          <p:cNvCxnSpPr/>
          <p:nvPr/>
        </p:nvCxnSpPr>
        <p:spPr>
          <a:xfrm>
            <a:off x="7191697" y="5517232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4" name="ตัวเชื่อมต่อตรง 33"/>
          <p:cNvCxnSpPr/>
          <p:nvPr/>
        </p:nvCxnSpPr>
        <p:spPr>
          <a:xfrm>
            <a:off x="2828208" y="4675094"/>
            <a:ext cx="4325389" cy="0"/>
          </a:xfrm>
          <a:prstGeom prst="line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7" name="ลูกศรเชื่อมต่อแบบตรง 36"/>
          <p:cNvCxnSpPr/>
          <p:nvPr/>
        </p:nvCxnSpPr>
        <p:spPr>
          <a:xfrm>
            <a:off x="2427127" y="5645696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39" name="ลูกศรเชื่อมต่อแบบตรง 38"/>
          <p:cNvCxnSpPr/>
          <p:nvPr/>
        </p:nvCxnSpPr>
        <p:spPr>
          <a:xfrm>
            <a:off x="4356093" y="5559971"/>
            <a:ext cx="0" cy="638175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none"/>
          </a:ln>
          <a:effectLst/>
        </p:spPr>
      </p:cxnSp>
      <p:cxnSp>
        <p:nvCxnSpPr>
          <p:cNvPr id="40" name="ลูกศรเชื่อมต่อแบบตรง 39"/>
          <p:cNvCxnSpPr/>
          <p:nvPr/>
        </p:nvCxnSpPr>
        <p:spPr>
          <a:xfrm>
            <a:off x="2372682" y="4293096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41" name="ลูกศรเชื่อมต่อแบบตรง 40"/>
          <p:cNvCxnSpPr/>
          <p:nvPr/>
        </p:nvCxnSpPr>
        <p:spPr>
          <a:xfrm>
            <a:off x="7182172" y="3797846"/>
            <a:ext cx="9525" cy="1287338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42" name="Rectangle 39"/>
          <p:cNvSpPr>
            <a:spLocks noChangeArrowheads="1"/>
          </p:cNvSpPr>
          <p:nvPr/>
        </p:nvSpPr>
        <p:spPr bwMode="auto">
          <a:xfrm>
            <a:off x="1558057" y="44624"/>
            <a:ext cx="6110287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Calibri" pitchFamily="34" charset="0"/>
                <a:cs typeface="+mj-cs"/>
              </a:rPr>
              <a:t>Process  flow  chart  </a:t>
            </a:r>
            <a:r>
              <a:rPr kumimoji="0" lang="th-TH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Calibri" pitchFamily="34" charset="0"/>
                <a:cs typeface="+mj-cs"/>
              </a:rPr>
              <a:t>การดูแลผู้ป่วย</a:t>
            </a:r>
            <a:r>
              <a:rPr kumimoji="0" lang="en-US" sz="30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ngsana New" pitchFamily="18" charset="-34"/>
                <a:ea typeface="Calibri" pitchFamily="34" charset="0"/>
                <a:cs typeface="+mj-cs"/>
              </a:rPr>
              <a:t>  STEMI</a:t>
            </a:r>
            <a:endParaRPr kumimoji="0" lang="en-US" sz="3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3" name="Rectangle 5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th-TH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cxnSp>
        <p:nvCxnSpPr>
          <p:cNvPr id="44" name="ตัวเชื่อมต่อตรง 43"/>
          <p:cNvCxnSpPr/>
          <p:nvPr/>
        </p:nvCxnSpPr>
        <p:spPr>
          <a:xfrm>
            <a:off x="1835696" y="1628800"/>
            <a:ext cx="1745474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ตัวเชื่อมต่อตรง 44"/>
          <p:cNvCxnSpPr/>
          <p:nvPr/>
        </p:nvCxnSpPr>
        <p:spPr>
          <a:xfrm>
            <a:off x="1090347" y="2196990"/>
            <a:ext cx="1968135" cy="0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ตัวเชื่อมต่อตรง 47"/>
          <p:cNvCxnSpPr/>
          <p:nvPr/>
        </p:nvCxnSpPr>
        <p:spPr>
          <a:xfrm>
            <a:off x="1187624" y="2780928"/>
            <a:ext cx="444136" cy="1924"/>
          </a:xfrm>
          <a:prstGeom prst="line">
            <a:avLst/>
          </a:prstGeom>
          <a:ln>
            <a:solidFill>
              <a:schemeClr val="tx1"/>
            </a:solidFill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ตัวเชื่อมต่อตรง 49"/>
          <p:cNvCxnSpPr/>
          <p:nvPr/>
        </p:nvCxnSpPr>
        <p:spPr>
          <a:xfrm>
            <a:off x="2372047" y="2505124"/>
            <a:ext cx="584358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ลูกศรเชื่อมต่อแบบตรง 52"/>
          <p:cNvCxnSpPr/>
          <p:nvPr/>
        </p:nvCxnSpPr>
        <p:spPr>
          <a:xfrm>
            <a:off x="8233522" y="2503782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55" name="ลูกศรเชื่อมต่อแบบตรง 54"/>
          <p:cNvCxnSpPr/>
          <p:nvPr/>
        </p:nvCxnSpPr>
        <p:spPr>
          <a:xfrm>
            <a:off x="2372682" y="2503782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cxnSp>
        <p:nvCxnSpPr>
          <p:cNvPr id="56" name="ลูกศรเชื่อมต่อแบบตรง 55"/>
          <p:cNvCxnSpPr/>
          <p:nvPr/>
        </p:nvCxnSpPr>
        <p:spPr>
          <a:xfrm>
            <a:off x="6100244" y="2504812"/>
            <a:ext cx="0" cy="171450"/>
          </a:xfrm>
          <a:prstGeom prst="straightConnector1">
            <a:avLst/>
          </a:prstGeom>
          <a:noFill/>
          <a:ln w="9525" cap="flat" cmpd="sng" algn="ctr">
            <a:solidFill>
              <a:sysClr val="windowText" lastClr="000000"/>
            </a:solidFill>
            <a:prstDash val="solid"/>
            <a:tailEnd type="triangle"/>
          </a:ln>
          <a:effectLst/>
        </p:spPr>
      </p:cxnSp>
      <p:sp>
        <p:nvSpPr>
          <p:cNvPr id="51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2" name="กล่องข้อความ 2"/>
          <p:cNvSpPr txBox="1">
            <a:spLocks noChangeArrowheads="1"/>
          </p:cNvSpPr>
          <p:nvPr/>
        </p:nvSpPr>
        <p:spPr bwMode="auto">
          <a:xfrm>
            <a:off x="8316416" y="6466833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2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2" name="วงรี 1"/>
          <p:cNvSpPr/>
          <p:nvPr/>
        </p:nvSpPr>
        <p:spPr>
          <a:xfrm>
            <a:off x="3537626" y="598622"/>
            <a:ext cx="2791030" cy="798924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4" name="วงรี 53"/>
          <p:cNvSpPr/>
          <p:nvPr/>
        </p:nvSpPr>
        <p:spPr>
          <a:xfrm>
            <a:off x="6111130" y="5671833"/>
            <a:ext cx="2216172" cy="709495"/>
          </a:xfrm>
          <a:prstGeom prst="ellipse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ข้าวหลามตัด 2"/>
          <p:cNvSpPr/>
          <p:nvPr/>
        </p:nvSpPr>
        <p:spPr>
          <a:xfrm>
            <a:off x="1920813" y="4455063"/>
            <a:ext cx="905417" cy="440063"/>
          </a:xfrm>
          <a:prstGeom prst="diamond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8" name="กล่องข้อความ 2"/>
          <p:cNvSpPr txBox="1">
            <a:spLocks noChangeArrowheads="1"/>
          </p:cNvSpPr>
          <p:nvPr/>
        </p:nvSpPr>
        <p:spPr bwMode="auto">
          <a:xfrm>
            <a:off x="1917540" y="5169004"/>
            <a:ext cx="1019175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1600" dirty="0" smtClean="0">
                <a:latin typeface="Angsana New"/>
                <a:ea typeface="Calibri"/>
                <a:cs typeface="Cordia New"/>
              </a:rPr>
              <a:t>ให้ </a:t>
            </a:r>
            <a:r>
              <a:rPr lang="en-US" sz="1600" dirty="0" smtClean="0">
                <a:latin typeface="Angsana New"/>
                <a:ea typeface="Calibri"/>
                <a:cs typeface="Cordia New"/>
              </a:rPr>
              <a:t> </a:t>
            </a:r>
            <a:r>
              <a:rPr lang="en-US" sz="1600" dirty="0" err="1" smtClean="0">
                <a:latin typeface="Angsana New"/>
                <a:ea typeface="Calibri"/>
                <a:cs typeface="Cordia New"/>
              </a:rPr>
              <a:t>Sk</a:t>
            </a:r>
            <a:r>
              <a:rPr lang="en-US" sz="1600" dirty="0" smtClean="0">
                <a:latin typeface="Angsana New"/>
                <a:ea typeface="Calibri"/>
                <a:cs typeface="Cordia New"/>
              </a:rPr>
              <a:t> at</a:t>
            </a:r>
            <a:r>
              <a:rPr lang="th-TH" sz="1600" dirty="0" smtClean="0">
                <a:latin typeface="Angsana New"/>
                <a:ea typeface="Calibri"/>
                <a:cs typeface="Cordia New"/>
              </a:rPr>
              <a:t> </a:t>
            </a:r>
            <a:r>
              <a:rPr lang="th-TH" sz="1600" dirty="0" err="1" smtClean="0">
                <a:latin typeface="Angsana New"/>
                <a:ea typeface="Calibri"/>
                <a:cs typeface="Cordia New"/>
              </a:rPr>
              <a:t>รพช</a:t>
            </a:r>
            <a:r>
              <a:rPr lang="th-TH" sz="1600" dirty="0" smtClean="0">
                <a:latin typeface="Angsana New"/>
                <a:ea typeface="Calibri"/>
                <a:cs typeface="Cordia New"/>
              </a:rPr>
              <a:t>.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9" name="กล่องข้อความ 2"/>
          <p:cNvSpPr txBox="1">
            <a:spLocks noChangeArrowheads="1"/>
          </p:cNvSpPr>
          <p:nvPr/>
        </p:nvSpPr>
        <p:spPr bwMode="auto">
          <a:xfrm>
            <a:off x="1409692" y="5855402"/>
            <a:ext cx="1994435" cy="7569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spcAft>
                <a:spcPts val="0"/>
              </a:spcAft>
            </a:pPr>
            <a:r>
              <a:rPr lang="en-US" sz="1500" dirty="0" smtClean="0">
                <a:effectLst/>
                <a:latin typeface="AngsanaUPC" pitchFamily="18" charset="-34"/>
                <a:ea typeface="Calibri"/>
                <a:cs typeface="AngsanaUPC" pitchFamily="18" charset="-34"/>
              </a:rPr>
              <a:t>Refer fast track</a:t>
            </a:r>
          </a:p>
          <a:p>
            <a:pPr algn="ctr">
              <a:spcAft>
                <a:spcPts val="0"/>
              </a:spcAft>
            </a:pPr>
            <a:r>
              <a:rPr lang="en-US" sz="1500" dirty="0">
                <a:latin typeface="AngsanaUPC" pitchFamily="18" charset="-34"/>
                <a:ea typeface="Calibri"/>
                <a:cs typeface="AngsanaUPC" pitchFamily="18" charset="-34"/>
              </a:rPr>
              <a:t>f</a:t>
            </a:r>
            <a:r>
              <a:rPr lang="en-US" sz="1500" dirty="0" smtClean="0">
                <a:latin typeface="AngsanaUPC" pitchFamily="18" charset="-34"/>
                <a:ea typeface="Calibri"/>
                <a:cs typeface="AngsanaUPC" pitchFamily="18" charset="-34"/>
              </a:rPr>
              <a:t>or PCI </a:t>
            </a:r>
          </a:p>
          <a:p>
            <a:pPr algn="ctr">
              <a:spcAft>
                <a:spcPts val="0"/>
              </a:spcAft>
            </a:pPr>
            <a:r>
              <a:rPr lang="en-US" sz="1500" dirty="0" smtClean="0">
                <a:latin typeface="AngsanaUPC" pitchFamily="18" charset="-34"/>
                <a:ea typeface="Calibri"/>
                <a:cs typeface="AngsanaUPC" pitchFamily="18" charset="-34"/>
              </a:rPr>
              <a:t>CCU</a:t>
            </a:r>
            <a:r>
              <a:rPr lang="th-TH" sz="1500" dirty="0" smtClean="0">
                <a:latin typeface="AngsanaUPC" pitchFamily="18" charset="-34"/>
                <a:ea typeface="Calibri"/>
                <a:cs typeface="AngsanaUPC" pitchFamily="18" charset="-34"/>
              </a:rPr>
              <a:t>รพ.พระปกเกล้า</a:t>
            </a:r>
            <a:endParaRPr lang="en-US" sz="1500" dirty="0">
              <a:effectLst/>
              <a:latin typeface="AngsanaUPC" pitchFamily="18" charset="-34"/>
              <a:ea typeface="Calibri"/>
              <a:cs typeface="AngsanaUPC" pitchFamily="18" charset="-34"/>
            </a:endParaRPr>
          </a:p>
        </p:txBody>
      </p:sp>
      <p:sp>
        <p:nvSpPr>
          <p:cNvPr id="60" name="ข้าวหลามตัด 59"/>
          <p:cNvSpPr/>
          <p:nvPr/>
        </p:nvSpPr>
        <p:spPr>
          <a:xfrm>
            <a:off x="1711947" y="5085184"/>
            <a:ext cx="1398121" cy="560070"/>
          </a:xfrm>
          <a:prstGeom prst="diamond">
            <a:avLst/>
          </a:prstGeom>
          <a:noFill/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cxnSp>
        <p:nvCxnSpPr>
          <p:cNvPr id="68" name="ลูกศรเชื่อมต่อแบบตรง 67"/>
          <p:cNvCxnSpPr>
            <a:stCxn id="60" idx="3"/>
            <a:endCxn id="13" idx="1"/>
          </p:cNvCxnSpPr>
          <p:nvPr/>
        </p:nvCxnSpPr>
        <p:spPr>
          <a:xfrm>
            <a:off x="3110068" y="5365219"/>
            <a:ext cx="588119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กล่องข้อความ 2"/>
          <p:cNvSpPr txBox="1">
            <a:spLocks noChangeArrowheads="1"/>
          </p:cNvSpPr>
          <p:nvPr/>
        </p:nvSpPr>
        <p:spPr bwMode="auto">
          <a:xfrm>
            <a:off x="2350276" y="4778146"/>
            <a:ext cx="51308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latin typeface="Angsana New"/>
                <a:ea typeface="Calibri"/>
                <a:cs typeface="Cordia New"/>
              </a:rPr>
              <a:t>Yes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70" name="กล่องข้อความ 2"/>
          <p:cNvSpPr txBox="1">
            <a:spLocks noChangeArrowheads="1"/>
          </p:cNvSpPr>
          <p:nvPr/>
        </p:nvSpPr>
        <p:spPr bwMode="auto">
          <a:xfrm>
            <a:off x="3131840" y="5083274"/>
            <a:ext cx="51308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latin typeface="Angsana New"/>
                <a:ea typeface="Calibri"/>
                <a:cs typeface="Cordia New"/>
              </a:rPr>
              <a:t>Yes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71" name="วงรี 70"/>
          <p:cNvSpPr/>
          <p:nvPr/>
        </p:nvSpPr>
        <p:spPr>
          <a:xfrm>
            <a:off x="1504231" y="5817146"/>
            <a:ext cx="1830323" cy="863999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4" name="กล่องข้อความ 2"/>
          <p:cNvSpPr txBox="1">
            <a:spLocks noChangeArrowheads="1"/>
          </p:cNvSpPr>
          <p:nvPr/>
        </p:nvSpPr>
        <p:spPr bwMode="auto">
          <a:xfrm>
            <a:off x="2423633" y="5506705"/>
            <a:ext cx="51308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latin typeface="Angsana New"/>
                <a:ea typeface="Calibri"/>
                <a:cs typeface="Cordia New"/>
              </a:rPr>
              <a:t>No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75" name="กล่องข้อความ 2"/>
          <p:cNvSpPr txBox="1">
            <a:spLocks noChangeArrowheads="1"/>
          </p:cNvSpPr>
          <p:nvPr/>
        </p:nvSpPr>
        <p:spPr bwMode="auto">
          <a:xfrm>
            <a:off x="2814843" y="4367104"/>
            <a:ext cx="513082" cy="361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en-US" sz="1600" dirty="0" smtClean="0">
                <a:latin typeface="Angsana New"/>
                <a:ea typeface="Calibri"/>
                <a:cs typeface="Cordia New"/>
              </a:rPr>
              <a:t>No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939700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ตาราง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4165336"/>
              </p:ext>
            </p:extLst>
          </p:nvPr>
        </p:nvGraphicFramePr>
        <p:xfrm>
          <a:off x="251520" y="548681"/>
          <a:ext cx="8712968" cy="5820111"/>
        </p:xfrm>
        <a:graphic>
          <a:graphicData uri="http://schemas.openxmlformats.org/drawingml/2006/table">
            <a:tbl>
              <a:tblPr/>
              <a:tblGrid>
                <a:gridCol w="1349317"/>
                <a:gridCol w="1314979"/>
                <a:gridCol w="1584176"/>
                <a:gridCol w="4464496"/>
              </a:tblGrid>
              <a:tr h="2880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500" b="1" dirty="0">
                          <a:effectLst/>
                          <a:latin typeface="Calibri"/>
                          <a:ea typeface="Calibri"/>
                          <a:cs typeface="Angsana New"/>
                        </a:rPr>
                        <a:t>กระบวนการ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500" b="1" dirty="0">
                          <a:effectLst/>
                          <a:latin typeface="Calibri"/>
                          <a:ea typeface="Calibri"/>
                          <a:cs typeface="Angsana New"/>
                        </a:rPr>
                        <a:t>ข้อกำหนดของกระบวนการ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500" b="1" dirty="0">
                          <a:effectLst/>
                          <a:latin typeface="Calibri"/>
                          <a:ea typeface="Calibri"/>
                          <a:cs typeface="Angsana New"/>
                        </a:rPr>
                        <a:t>ตัวชี้วัดของกระบวนการ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500" b="1" dirty="0">
                          <a:effectLst/>
                          <a:latin typeface="Calibri"/>
                          <a:ea typeface="Calibri"/>
                          <a:cs typeface="Angsana New"/>
                        </a:rPr>
                        <a:t>การออกแบบกระบวนการ</a:t>
                      </a:r>
                      <a:endParaRPr lang="en-US" sz="1500" b="1" dirty="0">
                        <a:effectLst/>
                        <a:latin typeface="Calibri"/>
                        <a:ea typeface="Calibri"/>
                        <a:cs typeface="Cordia New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4257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1.  การ</a:t>
                      </a:r>
                      <a:r>
                        <a:rPr lang="th-TH" sz="1400" dirty="0">
                          <a:effectLst/>
                          <a:latin typeface="Calibri"/>
                          <a:ea typeface="Calibri"/>
                          <a:cs typeface="+mj-cs"/>
                        </a:rPr>
                        <a:t>เข้าถึงการเข้า</a:t>
                      </a:r>
                      <a:r>
                        <a:rPr lang="th-TH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รับบริการและการประเมิน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ผู้ป่วย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ngsana New"/>
                          <a:ea typeface="Calibri"/>
                          <a:cs typeface="+mj-cs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ngsana New"/>
                          <a:ea typeface="Calibri"/>
                          <a:cs typeface="+mj-cs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ngsana New"/>
                          <a:ea typeface="Calibri"/>
                          <a:cs typeface="+mj-cs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-</a:t>
                      </a:r>
                      <a:r>
                        <a:rPr lang="th-TH" sz="1200" baseline="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  </a:t>
                      </a:r>
                      <a:r>
                        <a:rPr lang="th-TH" sz="12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เข้าถึง</a:t>
                      </a:r>
                      <a:r>
                        <a:rPr lang="th-TH" sz="1200" dirty="0">
                          <a:effectLst/>
                          <a:latin typeface="Calibri"/>
                          <a:ea typeface="Calibri"/>
                          <a:cs typeface="+mj-cs"/>
                        </a:rPr>
                        <a:t>เร็วภายใน 3  </a:t>
                      </a:r>
                      <a:r>
                        <a:rPr lang="th-TH" sz="12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ชม.</a:t>
                      </a:r>
                      <a:endParaRPr lang="en-US" sz="1200" dirty="0" smtClean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- </a:t>
                      </a:r>
                      <a:r>
                        <a:rPr lang="th-TH" sz="12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คัดแยกอาการสำคัญถูกต้อง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Calibri"/>
                          <a:ea typeface="Calibri"/>
                          <a:cs typeface="+mj-cs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Calibri"/>
                          <a:ea typeface="Calibri"/>
                          <a:cs typeface="+mj-cs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ngsana New"/>
                          <a:ea typeface="Calibri"/>
                          <a:cs typeface="+mj-cs"/>
                        </a:rPr>
                        <a:t> 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-  อัตรา</a:t>
                      </a:r>
                      <a:r>
                        <a:rPr lang="en-US" sz="1200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STEMI  on  set  to  door  time  </a:t>
                      </a:r>
                      <a:r>
                        <a:rPr lang="en-US" sz="1200" u="sng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&lt;</a:t>
                      </a:r>
                      <a:r>
                        <a:rPr lang="en-US" sz="1200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3</a:t>
                      </a:r>
                      <a:r>
                        <a:rPr lang="th-TH" sz="1200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ชม.</a:t>
                      </a:r>
                      <a:endParaRPr lang="en-US" sz="120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 -  อัตราผู้ป่วย</a:t>
                      </a:r>
                      <a:r>
                        <a:rPr lang="en-US" sz="1200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ACS</a:t>
                      </a:r>
                      <a:r>
                        <a:rPr lang="th-TH" sz="1200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มี </a:t>
                      </a:r>
                      <a:r>
                        <a:rPr lang="en-US" sz="1200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Door to EKG</a:t>
                      </a:r>
                      <a:r>
                        <a:rPr lang="th-TH" sz="1200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</a:t>
                      </a:r>
                      <a:r>
                        <a:rPr lang="en-US" sz="1200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time </a:t>
                      </a:r>
                      <a:r>
                        <a:rPr lang="en-US" sz="1200" u="sng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&lt;</a:t>
                      </a:r>
                      <a:r>
                        <a:rPr lang="th-TH" sz="1200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10 นาที</a:t>
                      </a:r>
                      <a:endParaRPr lang="en-US" sz="1200" dirty="0" smtClean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 </a:t>
                      </a:r>
                      <a:endParaRPr lang="en-US" sz="120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 </a:t>
                      </a: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-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ให้ความรู้ </a:t>
                      </a:r>
                      <a:r>
                        <a:rPr lang="th-TH" sz="1200" kern="120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อส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ม.เพื่อนำไปเผยแพร่ให้กับครัวเรือนที่รับผิดชอบดูแล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ngsana New" pitchFamily="18" charset="-34"/>
                        <a:ea typeface="Calibri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-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ใช้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Appication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 line  </a:t>
                      </a:r>
                      <a:r>
                        <a:rPr lang="th-TH" sz="1200" kern="120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อส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ม. แจ้งข่าวสารเกี่ยวกับโรค และมีช่องทาง</a:t>
                      </a:r>
                      <a:r>
                        <a:rPr lang="th-TH" sz="1200" kern="120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ให้อ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สม.สอบถามปัญหาและความเข้าใจ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- เปิดช่องทางการสื่อสาร สอบถาม ผ่าน</a:t>
                      </a:r>
                      <a:r>
                        <a:rPr lang="th-TH" sz="1200" kern="120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เพจ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Facebook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โรงพยาบาล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- เพิ่มจุดบริการ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FR 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บริเวณชายแดน 2 จุด  เนื่องจากระยะทางจาก รพ. ถึงชายแดนประมาณ</a:t>
                      </a:r>
                      <a:r>
                        <a:rPr lang="th-TH" sz="1200" kern="1200" baseline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 40 กิโลเมตร</a:t>
                      </a:r>
                      <a:endParaRPr lang="th-TH" sz="1200" kern="1200" dirty="0" smtClean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+mn-cs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- ประสานเทศบาล </a:t>
                      </a:r>
                      <a:r>
                        <a:rPr lang="th-TH" sz="1200" kern="1200" dirty="0" err="1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อบต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. ออกรับผู้ป่วยในเขตรับผิดชอบ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-จัดอบรมทบทวนความรู้การดูแลผู้ป่วยให้แก่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FR 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และ </a:t>
                      </a:r>
                      <a:r>
                        <a:rPr lang="th-TH" sz="1200" kern="1200" dirty="0" err="1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อปท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+mn-cs"/>
                        </a:rPr>
                        <a:t>. ปีละ 1 ครั้ง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-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ปรับ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  CPG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  ฉบับ รพ.สต. ให้ความรู้เจ้าหน้าที่  รพ.สต. หากพบผู้ป่วยให้ปรึกษาทางโทรศัพท์สายตรง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 New" pitchFamily="18" charset="-34"/>
                          <a:ea typeface="Calibri"/>
                          <a:cs typeface="+mn-cs"/>
                        </a:rPr>
                        <a:t>ER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หรือปรึกษาผ่าน 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Telemedicine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หรือผ่านทาง </a:t>
                      </a:r>
                      <a:r>
                        <a:rPr lang="en-US" sz="1200" kern="1200" dirty="0" err="1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Appication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line </a:t>
                      </a:r>
                      <a:endParaRPr lang="th-TH" sz="1200" kern="1200" dirty="0" smtClean="0">
                        <a:solidFill>
                          <a:schemeClr val="tx1"/>
                        </a:solidFill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-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ส่งพยาบาล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ER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อบรม อัพเดต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ความรู้เกี่ยวกับโรค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ปีละ 1 ครั้ง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-จัดอบรมอัพเดตความรู้เจ้าหน้าที่ที่ดูแลผู้ป่วย  ปีละ  1 ครั้ง โดยแพทย์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effectLst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-ประเมินความรู้พยาบาล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Triage 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โดยแพทย์ผู้ชำนาญกว่า โดยการสุ่มประเมิน</a:t>
                      </a:r>
                      <a:endParaRPr lang="en-US" sz="1200" kern="1200" dirty="0" smtClean="0">
                        <a:solidFill>
                          <a:schemeClr val="tx1"/>
                        </a:solidFill>
                        <a:latin typeface="AngsanaUPC" panose="02020603050405020304" pitchFamily="18" charset="-34"/>
                        <a:ea typeface="Calibri"/>
                        <a:cs typeface="AngsanaUPC" panose="02020603050405020304" pitchFamily="18" charset="-3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-ตึกผู้ป่วยในนำแบบฟอร์มการคัดกรองผู้ป่วย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ACS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ไปใช้เพื่อมีเกณฑ์ในการดูแลผู้ป่วยระหว่าง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admit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เนื่องจากพบผู้ป่วย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STEMI </a:t>
                      </a:r>
                      <a:r>
                        <a:rPr lang="th-TH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ระหว่าง </a:t>
                      </a:r>
                      <a:r>
                        <a:rPr lang="en-US" sz="1200" kern="1200" dirty="0" smtClean="0">
                          <a:solidFill>
                            <a:schemeClr val="tx1"/>
                          </a:solidFill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admit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-</a:t>
                      </a:r>
                      <a:r>
                        <a:rPr kumimoji="0" lang="th-TH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ทบทวนพยาบาล 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ER, OPD, Ward</a:t>
                      </a:r>
                      <a:r>
                        <a:rPr kumimoji="0" lang="th-TH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เรื่องการใช้แบบประเมิน/คัดกรองผู้ป่วย</a:t>
                      </a:r>
                      <a:r>
                        <a:rPr kumimoji="0" lang="en-US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ACS</a:t>
                      </a:r>
                      <a:r>
                        <a:rPr kumimoji="0" lang="th-TH" sz="1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AngsanaUPC" panose="02020603050405020304" pitchFamily="18" charset="-34"/>
                          <a:ea typeface="Calibri"/>
                          <a:cs typeface="AngsanaUPC" panose="02020603050405020304" pitchFamily="18" charset="-34"/>
                        </a:rPr>
                        <a:t> ทุก 3 เดือน</a:t>
                      </a:r>
                      <a:endParaRPr kumimoji="0" lang="en-US" sz="1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Angsana New" pitchFamily="18" charset="-34"/>
                        <a:ea typeface="Calibri"/>
                        <a:cs typeface="+mn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40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Angsana New" panose="02020603050405020304" pitchFamily="18" charset="-34"/>
                          <a:ea typeface="Calibri"/>
                          <a:cs typeface="Angsana New" panose="02020603050405020304" pitchFamily="18" charset="-34"/>
                        </a:rPr>
                        <a:t>2</a:t>
                      </a:r>
                      <a:r>
                        <a:rPr lang="en-US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.</a:t>
                      </a:r>
                      <a:r>
                        <a:rPr lang="th-TH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การ</a:t>
                      </a:r>
                      <a:r>
                        <a:rPr lang="th-TH" sz="1400" dirty="0">
                          <a:effectLst/>
                          <a:latin typeface="Calibri"/>
                          <a:ea typeface="Calibri"/>
                          <a:cs typeface="+mj-cs"/>
                        </a:rPr>
                        <a:t>วินิจฉัย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Calibri"/>
                          <a:ea typeface="Calibri"/>
                          <a:cs typeface="+mj-cs"/>
                        </a:rPr>
                        <a:t>-  ถูกต้อง  รวดเร็ว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-  อัตรา</a:t>
                      </a:r>
                      <a:r>
                        <a:rPr lang="th-TH" sz="1200" dirty="0">
                          <a:effectLst/>
                          <a:latin typeface="Calibri"/>
                          <a:ea typeface="Calibri"/>
                          <a:cs typeface="+mj-cs"/>
                        </a:rPr>
                        <a:t>การเกิด </a:t>
                      </a:r>
                      <a:r>
                        <a:rPr lang="en-US" sz="1200" dirty="0">
                          <a:effectLst/>
                          <a:latin typeface="Angsana New"/>
                          <a:ea typeface="Calibri"/>
                          <a:cs typeface="+mj-cs"/>
                        </a:rPr>
                        <a:t> Missed/Delayed  </a:t>
                      </a:r>
                      <a:r>
                        <a:rPr lang="en-US" sz="1200" dirty="0" smtClean="0">
                          <a:effectLst/>
                          <a:latin typeface="Angsana New"/>
                          <a:ea typeface="Calibri"/>
                          <a:cs typeface="+mj-cs"/>
                        </a:rPr>
                        <a:t>diagnosis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จัดให้มีสื่อรูป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 EKG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ที่เข้าได้กับกลุ่ม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ACS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 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alibri"/>
                        <a:cs typeface="AngsanaUPC" pitchFamily="18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 จัดอบรม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การอ่าน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EKG 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เบื้องต้นสำหรับพยาบาล ปีละ 1 ครั้ง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หากมี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Case  STEMI 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ในตึกผู้ป่วยในใช้ระบบตาม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ER 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ไปช่วย</a:t>
                      </a:r>
                      <a:endParaRPr lang="en-US" sz="1200" dirty="0" smtClean="0"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alibri"/>
                        <a:cs typeface="AngsanaUPC" pitchFamily="18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-ฝ่ายเภสัชกรรมจัดทำกล่องยา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ACS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ให้หยิบใช้ได้รวดเร็ว  </a:t>
                      </a:r>
                    </a:p>
                    <a:p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-จัดซื้ออุปกรณ์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 Tablet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สำหรับ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 consult EKG</a:t>
                      </a:r>
                      <a:r>
                        <a:rPr lang="th-TH" sz="1200" baseline="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แพทย์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</a:t>
                      </a:r>
                    </a:p>
                    <a:p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-แม่ข่าย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Lean 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ระบบ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consult  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ผ่าน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line  STEMI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แพทย์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Cardiologist 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ทราบข้อมูลผู้ป่วยโดยตรง</a:t>
                      </a:r>
                      <a:endParaRPr lang="en-US" sz="1200" dirty="0" smtClean="0">
                        <a:solidFill>
                          <a:schemeClr val="tx1"/>
                        </a:solidFill>
                        <a:latin typeface="AngsanaUPC" pitchFamily="18" charset="-34"/>
                        <a:ea typeface="Calibri"/>
                        <a:cs typeface="AngsanaUPC" pitchFamily="18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-ทบทวนข้อมูลปัญหาระบบการส่งต่อกับโรงพยาบาลแม่ข่าย   แม่ข่ายเพิ่มช่องทางกลุ่ม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line consult  </a:t>
                      </a:r>
                      <a:r>
                        <a:rPr lang="th-TH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สำหรับ  </a:t>
                      </a:r>
                      <a:r>
                        <a:rPr lang="en-US" sz="12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case   NSTEMI  high risk 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AngsanaUPC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8068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3. </a:t>
                      </a:r>
                      <a:r>
                        <a:rPr lang="th-TH" sz="1400" dirty="0">
                          <a:effectLst/>
                          <a:latin typeface="Calibri"/>
                          <a:ea typeface="Calibri"/>
                          <a:cs typeface="+mj-cs"/>
                        </a:rPr>
                        <a:t>การดูแล</a:t>
                      </a:r>
                      <a:r>
                        <a:rPr lang="th-TH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รักษา</a:t>
                      </a:r>
                      <a:r>
                        <a:rPr lang="th-TH" sz="1400" baseline="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  </a:t>
                      </a:r>
                      <a:r>
                        <a:rPr lang="th-TH" sz="14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ส่ง</a:t>
                      </a:r>
                      <a:r>
                        <a:rPr lang="th-TH" sz="1400" dirty="0">
                          <a:effectLst/>
                          <a:latin typeface="Calibri"/>
                          <a:ea typeface="Calibri"/>
                          <a:cs typeface="+mj-cs"/>
                        </a:rPr>
                        <a:t>ต่อ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>
                          <a:effectLst/>
                          <a:latin typeface="Calibri"/>
                          <a:ea typeface="Calibri"/>
                          <a:cs typeface="+mj-cs"/>
                        </a:rPr>
                        <a:t>- ได้รับการดูแลรักษาตาม</a:t>
                      </a:r>
                      <a:r>
                        <a:rPr lang="en-US" sz="1200" dirty="0">
                          <a:effectLst/>
                          <a:latin typeface="Angsana New"/>
                          <a:ea typeface="Calibri"/>
                          <a:cs typeface="+mj-cs"/>
                        </a:rPr>
                        <a:t>  CPG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-  </a:t>
                      </a:r>
                      <a:r>
                        <a:rPr lang="th-TH" sz="1200" dirty="0">
                          <a:effectLst/>
                          <a:latin typeface="Calibri"/>
                          <a:ea typeface="Calibri"/>
                          <a:cs typeface="+mj-cs"/>
                        </a:rPr>
                        <a:t>ส่งต่อ รวดเร็ว</a:t>
                      </a:r>
                      <a:endParaRPr lang="en-US" sz="1200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th-TH" sz="1200" baseline="0" dirty="0" smtClean="0">
                          <a:effectLst/>
                          <a:latin typeface="Angsana New" pitchFamily="18" charset="-34"/>
                          <a:ea typeface="Calibri"/>
                          <a:cs typeface="+mj-cs"/>
                        </a:rPr>
                        <a:t>-  อัตรา</a:t>
                      </a:r>
                      <a:r>
                        <a:rPr lang="en-US" sz="1200" baseline="0" dirty="0" smtClean="0">
                          <a:effectLst/>
                          <a:latin typeface="Angsana New" pitchFamily="18" charset="-34"/>
                          <a:ea typeface="Calibri"/>
                          <a:cs typeface="+mj-cs"/>
                        </a:rPr>
                        <a:t> STEMI  door  to  refer  time  </a:t>
                      </a:r>
                      <a:r>
                        <a:rPr lang="en-US" sz="1200" u="sng" baseline="0" dirty="0" smtClean="0">
                          <a:effectLst/>
                          <a:latin typeface="Angsana New" pitchFamily="18" charset="-34"/>
                          <a:ea typeface="Calibri"/>
                          <a:cs typeface="+mj-cs"/>
                        </a:rPr>
                        <a:t>&lt;</a:t>
                      </a:r>
                      <a:r>
                        <a:rPr lang="en-US" sz="1200" baseline="0" dirty="0" smtClean="0">
                          <a:effectLst/>
                          <a:latin typeface="Angsana New" pitchFamily="18" charset="-34"/>
                          <a:ea typeface="Calibri"/>
                          <a:cs typeface="+mj-cs"/>
                        </a:rPr>
                        <a:t> 30</a:t>
                      </a:r>
                      <a:r>
                        <a:rPr lang="th-TH" sz="1200" baseline="0" dirty="0" smtClean="0">
                          <a:effectLst/>
                          <a:latin typeface="Angsana New" pitchFamily="18" charset="-34"/>
                          <a:ea typeface="Calibri"/>
                          <a:cs typeface="+mj-cs"/>
                        </a:rPr>
                        <a:t> นาที</a:t>
                      </a:r>
                      <a:endParaRPr lang="en-US" sz="1200" dirty="0">
                        <a:effectLst/>
                        <a:latin typeface="Angsana New" pitchFamily="18" charset="-34"/>
                        <a:ea typeface="Calibri"/>
                        <a:cs typeface="+mj-cs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3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ใช้ 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Code STEMI  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เมื่อโทรตามพยาบาลและรถ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refer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</a:t>
                      </a:r>
                      <a:endParaRPr lang="en-US" sz="1300" dirty="0" smtClean="0">
                        <a:solidFill>
                          <a:schemeClr val="tx1"/>
                        </a:solidFill>
                        <a:latin typeface="AngsanaUPC" pitchFamily="18" charset="-34"/>
                        <a:ea typeface="Calibri"/>
                        <a:cs typeface="AngsanaUPC" pitchFamily="18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จัดเวรพนักงานขับรถ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refer  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สลับกัน 2 คน และ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standby  1 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คน ในกรณีหากเกิด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refer 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ซ้อน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-ใช้อัตรากำลังพยาบาล</a:t>
                      </a:r>
                      <a:r>
                        <a:rPr lang="th-TH" sz="1300" baseline="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refer  2 </a:t>
                      </a:r>
                      <a:r>
                        <a:rPr lang="th-TH" sz="1300" baseline="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คน ใน  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case  STEMI</a:t>
                      </a:r>
                      <a:endParaRPr lang="en-US" sz="1300" dirty="0" smtClean="0">
                        <a:solidFill>
                          <a:schemeClr val="tx1"/>
                        </a:solidFill>
                        <a:latin typeface="AngsanaUPC" pitchFamily="18" charset="-34"/>
                        <a:ea typeface="Calibri"/>
                        <a:cs typeface="AngsanaUPC" pitchFamily="18" charset="-34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หากมี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refer  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ซ้อน ให้พยาบาลผู้ดูแลผู้ป่วยเป็นผู้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refer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- </a:t>
                      </a:r>
                      <a:r>
                        <a:rPr lang="th-TH" sz="130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จัดเวรพยาบาล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refer</a:t>
                      </a:r>
                      <a:r>
                        <a:rPr lang="th-TH" sz="1300" baseline="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ช่วง 16.00-24.00 น. 2 </a:t>
                      </a:r>
                      <a:r>
                        <a:rPr lang="th-TH" sz="1300" baseline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คน เนื่องจาก</a:t>
                      </a:r>
                      <a:r>
                        <a:rPr lang="th-TH" sz="1300" baseline="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เป็นช่วงเวลาที่มีการ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 refer  </a:t>
                      </a:r>
                      <a:r>
                        <a:rPr lang="th-TH" sz="1300" baseline="0" dirty="0" smtClean="0">
                          <a:solidFill>
                            <a:schemeClr val="tx1"/>
                          </a:solidFill>
                          <a:effectLst/>
                          <a:latin typeface="AngsanaUPC" pitchFamily="18" charset="-34"/>
                          <a:ea typeface="Calibri"/>
                          <a:cs typeface="AngsanaUPC" pitchFamily="18" charset="-34"/>
                        </a:rPr>
                        <a:t>มากที่สุด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th-TH" sz="13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- ปรับสถานที่จอดรถ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ambulance</a:t>
                      </a:r>
                      <a:r>
                        <a:rPr lang="th-TH" sz="1300" baseline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และห้องพักพนักงานขับรถมาอยู่ด้านข้างห้อง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ER</a:t>
                      </a:r>
                      <a:endParaRPr lang="en-US" sz="1300" dirty="0">
                        <a:solidFill>
                          <a:schemeClr val="tx1"/>
                        </a:solidFill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51334" marR="5133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-19135" y="76562"/>
            <a:ext cx="9163135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การจัดการกระบวนการ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 (Process  management</a:t>
            </a:r>
            <a:r>
              <a:rPr kumimoji="0" lang="th-TH" sz="2000" b="1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ngsana New" pitchFamily="18" charset="-34"/>
                <a:ea typeface="Calibri" pitchFamily="34" charset="0"/>
                <a:cs typeface="Angsana New" pitchFamily="18" charset="-34"/>
              </a:rPr>
              <a:t>)</a:t>
            </a:r>
            <a:endParaRPr kumimoji="0" lang="en-US" sz="36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34" charset="0"/>
              <a:cs typeface="Angsana New" pitchFamily="18" charset="-34"/>
            </a:endParaRPr>
          </a:p>
        </p:txBody>
      </p:sp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8316416" y="652534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3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33565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0" y="548680"/>
            <a:ext cx="9144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th-TH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ผลลัพธ์และการพัฒนาที่ผ่านมา (</a:t>
            </a:r>
            <a:r>
              <a:rPr lang="en-US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graphicFrame>
        <p:nvGraphicFramePr>
          <p:cNvPr id="6" name="ตาราง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6606127"/>
              </p:ext>
            </p:extLst>
          </p:nvPr>
        </p:nvGraphicFramePr>
        <p:xfrm>
          <a:off x="451234" y="1628799"/>
          <a:ext cx="8225221" cy="2952328"/>
        </p:xfrm>
        <a:graphic>
          <a:graphicData uri="http://schemas.openxmlformats.org/drawingml/2006/table">
            <a:tbl>
              <a:tblPr/>
              <a:tblGrid>
                <a:gridCol w="2874959"/>
                <a:gridCol w="952786"/>
                <a:gridCol w="806204"/>
                <a:gridCol w="781164"/>
                <a:gridCol w="739502"/>
                <a:gridCol w="813452"/>
                <a:gridCol w="1257154"/>
              </a:tblGrid>
              <a:tr h="7880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Calibri"/>
                          <a:ea typeface="Calibri"/>
                          <a:cs typeface="+mj-cs"/>
                        </a:rPr>
                        <a:t>ตัวชี้วัด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>
                          <a:effectLst/>
                          <a:latin typeface="Calibri"/>
                          <a:ea typeface="Calibri"/>
                          <a:cs typeface="+mj-cs"/>
                        </a:rPr>
                        <a:t>เป้าหมาย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2563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2564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2565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2566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2567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2000" b="1" dirty="0" smtClean="0">
                          <a:effectLst/>
                          <a:latin typeface="Calibri"/>
                          <a:ea typeface="Calibri"/>
                          <a:cs typeface="+mj-cs"/>
                        </a:rPr>
                        <a:t>(ต.ค.66-มี.ค.67)</a:t>
                      </a:r>
                      <a:endParaRPr lang="en-US" sz="2000" b="1" dirty="0">
                        <a:effectLst/>
                        <a:latin typeface="Calibri"/>
                        <a:ea typeface="Calibri"/>
                        <a:cs typeface="+mj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406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1.  </a:t>
                      </a:r>
                      <a:r>
                        <a:rPr lang="th-TH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อัตรา</a:t>
                      </a: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Onset  to  Door  time  &lt;  3</a:t>
                      </a:r>
                      <a:r>
                        <a:rPr lang="th-TH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ชม.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&gt; 80%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66.67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75.00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88.89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82.35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85.71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2.  </a:t>
                      </a:r>
                      <a:r>
                        <a:rPr lang="th-TH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อัตรา</a:t>
                      </a: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Door  to  EKG  </a:t>
                      </a:r>
                      <a:r>
                        <a:rPr lang="en-US" sz="1800" b="1" u="sng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&lt;</a:t>
                      </a: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10 </a:t>
                      </a:r>
                      <a:r>
                        <a:rPr lang="th-TH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นาที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&gt; 90%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86.66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87.50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88.89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100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85.71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3.</a:t>
                      </a: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อัตรา  </a:t>
                      </a:r>
                      <a:r>
                        <a:rPr lang="en-US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Miss/delayed  diagnosis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20.00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12.50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11.11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4</a:t>
                      </a:r>
                      <a:r>
                        <a:rPr lang="en-US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.  </a:t>
                      </a:r>
                      <a:r>
                        <a:rPr lang="th-TH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อัตรา </a:t>
                      </a: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Door  to Refer  </a:t>
                      </a:r>
                      <a:r>
                        <a:rPr lang="en-US" sz="1800" b="1" u="sng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&lt;</a:t>
                      </a: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30</a:t>
                      </a:r>
                      <a:r>
                        <a:rPr lang="th-TH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  นาที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&gt; </a:t>
                      </a:r>
                      <a:r>
                        <a:rPr lang="en-US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50</a:t>
                      </a: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%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6.67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12.50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33.33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37.50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60.00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004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5.  </a:t>
                      </a:r>
                      <a:r>
                        <a:rPr lang="th-TH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อัตรา</a:t>
                      </a: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เสียชีวิตในโรงพยาบาล 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800" b="1" dirty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6.25</a:t>
                      </a:r>
                      <a:endParaRPr lang="en-US" sz="1800" b="1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0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h-TH" sz="1800" b="1" baseline="0" dirty="0" smtClean="0">
                          <a:effectLst/>
                          <a:latin typeface="Angsana New" pitchFamily="18" charset="-34"/>
                          <a:ea typeface="Calibri"/>
                          <a:cs typeface="Angsana New" pitchFamily="18" charset="-34"/>
                        </a:rPr>
                        <a:t>28.57</a:t>
                      </a:r>
                      <a:endParaRPr lang="en-US" sz="1800" b="1" baseline="0" dirty="0">
                        <a:effectLst/>
                        <a:latin typeface="Angsana New" pitchFamily="18" charset="-34"/>
                        <a:ea typeface="Calibri"/>
                        <a:cs typeface="Angsana New" pitchFamily="18" charset="-34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8" name="กล่องข้อความ 2"/>
          <p:cNvSpPr txBox="1">
            <a:spLocks noChangeArrowheads="1"/>
          </p:cNvSpPr>
          <p:nvPr/>
        </p:nvSpPr>
        <p:spPr bwMode="auto">
          <a:xfrm>
            <a:off x="8179096" y="6165304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4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1335650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259632" y="261400"/>
            <a:ext cx="6912768" cy="7524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ผลลัพธ์และการพัฒนาที่ผ่านมา (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วิเคราะห์อัตรา 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Door  to  EKG  time </a:t>
            </a:r>
            <a:r>
              <a:rPr lang="en-US" sz="2400" b="1" u="sng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&lt;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10</a:t>
            </a:r>
            <a:r>
              <a:rPr lang="th-TH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นาที ด้วย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control chart </a:t>
            </a:r>
            <a:r>
              <a:rPr lang="en-US" sz="2400" b="1" u="sng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+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SD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89440" y="6230749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5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graphicFrame>
        <p:nvGraphicFramePr>
          <p:cNvPr id="8" name="แผนภูมิ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4142173"/>
              </p:ext>
            </p:extLst>
          </p:nvPr>
        </p:nvGraphicFramePr>
        <p:xfrm>
          <a:off x="251520" y="1045856"/>
          <a:ext cx="8208911" cy="5047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47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8164897" y="619881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6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611559" y="364935"/>
            <a:ext cx="8142103" cy="5667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800" dirty="0"/>
              <a:t> </a:t>
            </a:r>
            <a:r>
              <a:rPr lang="th-TH" sz="2400" b="1" dirty="0" smtClean="0">
                <a:latin typeface="Angsana New" pitchFamily="18" charset="-34"/>
                <a:cs typeface="Angsana New" pitchFamily="18" charset="-34"/>
              </a:rPr>
              <a:t>ผลลัพธ์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และการพัฒนาที่ผ่านมา  (</a:t>
            </a:r>
            <a:r>
              <a:rPr lang="en-US" sz="2400" b="1" dirty="0"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sz="2400" b="1" dirty="0">
                <a:latin typeface="Angsana New" pitchFamily="18" charset="-34"/>
                <a:cs typeface="Angsana New" pitchFamily="18" charset="-34"/>
              </a:rPr>
              <a:t>) </a:t>
            </a:r>
            <a:endParaRPr lang="en-US" sz="2400" dirty="0">
              <a:latin typeface="Angsana New" pitchFamily="18" charset="-34"/>
              <a:cs typeface="Angsana New" pitchFamily="18" charset="-34"/>
            </a:endParaRPr>
          </a:p>
          <a:p>
            <a:r>
              <a:rPr lang="th-TH" sz="1800" b="1" dirty="0" smtClean="0">
                <a:latin typeface="Angsana New" pitchFamily="18" charset="-34"/>
                <a:cs typeface="Angsana New" pitchFamily="18" charset="-34"/>
              </a:rPr>
              <a:t>วิเคราะห์</a:t>
            </a:r>
            <a:endParaRPr lang="en-US" sz="1800" dirty="0">
              <a:latin typeface="Angsana New" pitchFamily="18" charset="-34"/>
              <a:cs typeface="Angsana New" pitchFamily="18" charset="-34"/>
            </a:endParaRPr>
          </a:p>
          <a:p>
            <a:r>
              <a:rPr lang="en-US" sz="1800" dirty="0"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ปี </a:t>
            </a: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2563  </a:t>
            </a:r>
            <a:r>
              <a:rPr lang="th-TH" sz="1400" dirty="0" err="1" smtClean="0">
                <a:latin typeface="Angsana New" pitchFamily="18" charset="-34"/>
                <a:ea typeface="Calibri"/>
                <a:cs typeface="Angsana New" pitchFamily="18" charset="-34"/>
              </a:rPr>
              <a:t>ไตรมาส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แรก  มี</a:t>
            </a: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ผู้ป่วย </a:t>
            </a:r>
            <a:r>
              <a:rPr lang="en-US" sz="1400" dirty="0">
                <a:latin typeface="Angsana New" pitchFamily="18" charset="-34"/>
                <a:ea typeface="Calibri"/>
                <a:cs typeface="Angsana New" pitchFamily="18" charset="-34"/>
              </a:rPr>
              <a:t> STEMI</a:t>
            </a: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  ได้รับการทำ </a:t>
            </a:r>
            <a:r>
              <a:rPr lang="en-US" sz="1400" dirty="0">
                <a:latin typeface="Angsana New" pitchFamily="18" charset="-34"/>
                <a:ea typeface="Calibri"/>
                <a:cs typeface="Angsana New" pitchFamily="18" charset="-34"/>
              </a:rPr>
              <a:t> EKG</a:t>
            </a: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  ล่าช้า 2 ราย  จากความผิดพลาดในการส่งข้อมูลผู้ป่วยขณะเปลี่ยนเวรและคัดกรองผิดจาก </a:t>
            </a:r>
            <a:r>
              <a:rPr lang="en-US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OPD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  </a:t>
            </a: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เนื่องจากผู้ป่วยเมาสุรา  ให้ประวัติไม่ชัดเจน</a:t>
            </a:r>
          </a:p>
          <a:p>
            <a:pPr lvl="0">
              <a:lnSpc>
                <a:spcPct val="115000"/>
              </a:lnSpc>
            </a:pP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            </a:t>
            </a:r>
            <a:r>
              <a:rPr lang="th-TH" sz="1400" b="1" u="sng" dirty="0">
                <a:latin typeface="Angsana New" pitchFamily="18" charset="-34"/>
                <a:ea typeface="Calibri"/>
                <a:cs typeface="Angsana New" pitchFamily="18" charset="-34"/>
              </a:rPr>
              <a:t>การพัฒนา</a:t>
            </a: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       1.  ทบทวนแนวทางการส่งข้อมูลผู้ป่วย</a:t>
            </a:r>
            <a:r>
              <a:rPr lang="en-US" sz="1400" dirty="0">
                <a:latin typeface="Angsana New" pitchFamily="18" charset="-34"/>
                <a:ea typeface="Calibri"/>
                <a:cs typeface="Angsana New" pitchFamily="18" charset="-34"/>
              </a:rPr>
              <a:t> ACS</a:t>
            </a:r>
            <a:r>
              <a:rPr lang="th-TH" sz="1400" dirty="0">
                <a:latin typeface="Angsana New" pitchFamily="18" charset="-34"/>
                <a:ea typeface="Calibri"/>
                <a:cs typeface="Angsana New" pitchFamily="18" charset="-34"/>
              </a:rPr>
              <a:t>  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ระหว่างทีมตามแบบฟอร์มการคัดกรอง ช่วยให้ทีมรับทราบข้อมูลและให้การดูแลได้ทันท่วงที</a:t>
            </a:r>
          </a:p>
          <a:p>
            <a:pPr lvl="0">
              <a:lnSpc>
                <a:spcPct val="115000"/>
              </a:lnSpc>
            </a:pP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	        2. ทบทวนร่วมกับทีมพยาบาล </a:t>
            </a:r>
            <a:r>
              <a:rPr lang="en-US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OPD  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แนวทางการคัดกรองผู้ป่วย </a:t>
            </a:r>
            <a:r>
              <a:rPr lang="en-US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Chest pain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  แก่ทีมพยาบาล</a:t>
            </a:r>
            <a:r>
              <a:rPr lang="en-US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 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 </a:t>
            </a:r>
            <a:r>
              <a:rPr lang="en-US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Triage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 โดยเฉพาะกลุ่มอาการ</a:t>
            </a:r>
            <a:r>
              <a:rPr lang="en-US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 Chest discomfort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  ถ้าผู้ป่วยให้ประวัติคลุมเครือ  ไม่แน่ใจให้ทำ </a:t>
            </a:r>
            <a:r>
              <a:rPr lang="en-US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EKG  </a:t>
            </a:r>
            <a:r>
              <a:rPr lang="th-TH" sz="1400" dirty="0" smtClean="0">
                <a:latin typeface="Angsana New" pitchFamily="18" charset="-34"/>
                <a:ea typeface="Calibri"/>
                <a:cs typeface="Angsana New" pitchFamily="18" charset="-34"/>
              </a:rPr>
              <a:t>ทันที</a:t>
            </a:r>
          </a:p>
          <a:p>
            <a:r>
              <a:rPr lang="th-TH" sz="16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err="1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ไตร</a:t>
            </a:r>
            <a:r>
              <a:rPr lang="th-TH" sz="1400" dirty="0" err="1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มาส</a:t>
            </a:r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แรก  ปี  2564  </a:t>
            </a:r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มีผู้ป่วย</a:t>
            </a:r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STEMI</a:t>
            </a:r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1  ราย  อายุ  80  ปี  รับเข้าห้องฉุกเฉินมาขณะที่พยาบาลทั้ง  3  คน  ดูแลผู้ป่วยฉุกเฉินรายอื่นอยู่  พยาบาลได้สอบถามอาการ  ผู้ป่วยบอกว่า  ท้องเสีย  จึงให้วัดสัญญาณชีพแล้วรอ  หลังจากไปซักประวัติละเอียด     จึงพบว่ามีอาการแน่นหน้าอกร่วมด้วย  หลังทำ </a:t>
            </a:r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EKG</a:t>
            </a:r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จึงพบว่าเป็น </a:t>
            </a:r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STEMI</a:t>
            </a:r>
          </a:p>
          <a:p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err="1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ไตรมาส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4  พยาบาล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Triage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เข้ามาช่วยภายในห้อง เวรเปลพบผู้ป่วยแจ้งว่า เวียนศีรษะ เป็นลม จึงให้รอพยาบาล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triage 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มาพบซักประวัติ จึงให้ทำ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EKG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พบเป็น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STEMI</a:t>
            </a:r>
            <a:endParaRPr lang="th-TH" sz="1400" dirty="0">
              <a:solidFill>
                <a:prstClr val="black"/>
              </a:solidFill>
              <a:latin typeface="Angsana New" pitchFamily="18" charset="-34"/>
              <a:cs typeface="Angsana New" pitchFamily="18" charset="-34"/>
            </a:endParaRPr>
          </a:p>
          <a:p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b="1" u="sng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การพัฒนา </a:t>
            </a:r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1. ทบทวน</a:t>
            </a:r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กระบวนการคัดกรองผู้ป่วยอายุตั้งแต่  40  ปี  ที่มาด้วยอาการเจ็บป่วยต่างๆ  ต้องซักประวัติกลุ่มอาการ </a:t>
            </a:r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chest  pain</a:t>
            </a:r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ด้วย  ป้องกันผู้ป่วยไม่แจ้งอาการ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สำคัญ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	2. ทบทวนระบบการรับผู้ป่วยกับพนักงานเวรเปล กรณีพยาบาลประจำจุด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Triage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เข้าช่วยในห้อง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ER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ถ้ามีผู้ป่วยที่มาด้วยอาการเจ็บป่วย/อุบัติเหตุให้แจ้งพยาบาล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Triage 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รับทราบเพื่อรับ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case 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ต่อไป</a:t>
            </a:r>
          </a:p>
          <a:p>
            <a:r>
              <a:rPr lang="th-TH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err="1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ไตรมาส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2  ปี 2565  ไม่มีผู้ป่วย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STEMI</a:t>
            </a:r>
          </a:p>
          <a:p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err="1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ไตรมาส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3  ปี 2565  ผู้ป่วยมา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OPD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 ด้วยอาการจุกแน่นใต้ลิ้นปี่  พนักงานช่วยเหลือคนไข้พบผู้ป่วยคนแรก  ขาดความรู้เรื่องการ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คัดกรองผู้ป่วย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ACS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หลังผ่านไป 1 ชั่วโมงครึ่ง พยาบาลพบผู้ป่วยจึงทำ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EKG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และส่งดูแลต่อใน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ER</a:t>
            </a:r>
          </a:p>
          <a:p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b="1" u="sng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การพัฒนา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ทบทวนความรู้ทีม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OPD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เรื่องอาการผู้ป่วย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ACS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และการใช้ใบคัดกรองทุกครั้ง ให้พนักงานช่วยเหลือคนไข้รายงานพยาบาลทุกครั้งที่ซักประวัติพบผู้ป่วยกลุ่มอาการ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ACS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ตามใบคัดกรอง</a:t>
            </a:r>
          </a:p>
          <a:p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err="1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ไตรมาส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2 ปี 2567  ทำ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EKG 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ช้า 1 ราย ผู้ป่วยมาจรวจตามนัดแผนก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NCD 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โดยมีอาการแน่นหน้าอกมาก่อน 1 วัน เมื่อพบแพทย์ แพทย์จึงส่งตรวจ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EKG</a:t>
            </a:r>
          </a:p>
          <a:p>
            <a:r>
              <a:rPr lang="en-US" sz="1400" dirty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	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การพัฒนา เพิ่มกระบวนการคัดกรองที่แผนก 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NCD 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ให้ถามผู้ป่วยทุกคนว่ามีอาการกลุ่ม </a:t>
            </a:r>
            <a:r>
              <a:rPr lang="en-US" sz="1400" dirty="0" err="1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ACS,Stroke</a:t>
            </a:r>
            <a:r>
              <a:rPr lang="en-US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1400" dirty="0" smtClean="0">
                <a:solidFill>
                  <a:prstClr val="black"/>
                </a:solidFill>
                <a:latin typeface="Angsana New" pitchFamily="18" charset="-34"/>
                <a:cs typeface="Angsana New" pitchFamily="18" charset="-34"/>
              </a:rPr>
              <a:t>หรือไม่ ก่อนจัดรับบริการตามขั้นตอนปกติ </a:t>
            </a:r>
          </a:p>
          <a:p>
            <a:endParaRPr lang="en-US" sz="1400" dirty="0"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7067737" y="79964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10296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259632" y="261400"/>
            <a:ext cx="6912768" cy="7524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ผลลัพธ์และการพัฒนาที่ผ่านมา (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วิเคราะห์อัตรา 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Door  to  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Refer  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time </a:t>
            </a:r>
            <a:r>
              <a:rPr lang="en-US" sz="2400" b="1" u="sng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&lt;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30</a:t>
            </a:r>
            <a:r>
              <a:rPr lang="th-TH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นาที ด้วย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control chart </a:t>
            </a:r>
            <a:r>
              <a:rPr lang="en-US" sz="2400" b="1" u="sng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+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2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SD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5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89440" y="6275012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graphicFrame>
        <p:nvGraphicFramePr>
          <p:cNvPr id="8" name="แผนภูมิ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0673712"/>
              </p:ext>
            </p:extLst>
          </p:nvPr>
        </p:nvGraphicFramePr>
        <p:xfrm>
          <a:off x="179511" y="1268760"/>
          <a:ext cx="8598693" cy="47729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3606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8189440" y="6326643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8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274800" y="313513"/>
            <a:ext cx="8526685" cy="6637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0"/>
              </a:spcAft>
            </a:pP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ผลลัพธ์และการพัฒนาที่ผ่านมา  (</a:t>
            </a:r>
            <a:r>
              <a:rPr lang="en-US" sz="2400" b="1" dirty="0">
                <a:latin typeface="Angsana New" pitchFamily="18" charset="-34"/>
                <a:ea typeface="Calibri"/>
                <a:cs typeface="Angsana New" pitchFamily="18" charset="-34"/>
              </a:rPr>
              <a:t>Performance &amp; Interventions</a:t>
            </a:r>
            <a:r>
              <a:rPr lang="th-TH" sz="2400" b="1" dirty="0">
                <a:latin typeface="Angsana New" pitchFamily="18" charset="-34"/>
                <a:ea typeface="Calibri"/>
                <a:cs typeface="Angsana New" pitchFamily="18" charset="-34"/>
              </a:rPr>
              <a:t>) </a:t>
            </a:r>
            <a:endParaRPr lang="en-US" sz="24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US" sz="1800" dirty="0">
                <a:latin typeface="Angsana New" pitchFamily="18" charset="-34"/>
                <a:ea typeface="Calibri"/>
                <a:cs typeface="Angsana New" pitchFamily="18" charset="-34"/>
              </a:rPr>
              <a:t> </a:t>
            </a:r>
            <a:r>
              <a:rPr lang="th-TH" sz="1800" b="1" dirty="0" smtClean="0">
                <a:latin typeface="Angsana New" pitchFamily="18" charset="-34"/>
                <a:ea typeface="Calibri"/>
                <a:cs typeface="Angsana New" pitchFamily="18" charset="-34"/>
              </a:rPr>
              <a:t>วิเคราะห์</a:t>
            </a:r>
            <a:endParaRPr lang="en-US" sz="1800" dirty="0">
              <a:latin typeface="Angsana New" pitchFamily="18" charset="-34"/>
              <a:ea typeface="Calibri"/>
              <a:cs typeface="Angsana New" pitchFamily="18" charset="-34"/>
            </a:endParaRPr>
          </a:p>
          <a:p>
            <a:pPr>
              <a:spcAft>
                <a:spcPts val="0"/>
              </a:spcAft>
            </a:pPr>
            <a:r>
              <a:rPr lang="en-US" sz="1300" dirty="0">
                <a:latin typeface="Angsana New" pitchFamily="18" charset="-34"/>
                <a:ea typeface="Calibri"/>
                <a:cs typeface="Angsana New" pitchFamily="18" charset="-34"/>
              </a:rPr>
              <a:t>	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ปี 2563  </a:t>
            </a:r>
            <a:r>
              <a:rPr lang="th-TH" sz="1300" dirty="0" err="1" smtClean="0">
                <a:latin typeface="Angsana New" pitchFamily="18" charset="-34"/>
                <a:ea typeface="Calibri"/>
                <a:cs typeface="+mj-cs"/>
              </a:rPr>
              <a:t>ไตรมาส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1, 2 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Refer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ผู้ป่วย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STEMI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ช้า  จากคัดกรองผิด 2 ราย  จากตามรถพยาบาลช้า 1 ราย  จากอาการไม่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 Stable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ต้องใส่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 tube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1  ราย             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           สาเหตุจาก      1.  การส่งข้อมูลผู้ป่วยช่วงต่อเวรผิดพลาด ไม่ได้แจ้งอาการผู้ป่วย ทำให้ผู้ป่วยได้รับการดูแลล่าช้า</a:t>
            </a:r>
          </a:p>
          <a:p>
            <a:pPr>
              <a:spcAft>
                <a:spcPts val="0"/>
              </a:spcAft>
            </a:pP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                                  2.  พยาบาล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  OPD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คัดกรองผิดจากผู้ป่วยเมาสุรา  ให้ประวัติไม่ชัดเจน</a:t>
            </a:r>
          </a:p>
          <a:p>
            <a:pPr>
              <a:spcAft>
                <a:spcPts val="0"/>
              </a:spcAft>
            </a:pP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                                 3.  ตามรถพยาบาลช้าจากเข้าใจผิดว่ามีคนตามแล้ว</a:t>
            </a:r>
          </a:p>
          <a:p>
            <a:pPr lvl="0"/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          </a:t>
            </a:r>
            <a:r>
              <a:rPr lang="th-TH" sz="1300" b="1" u="sng" dirty="0" smtClean="0">
                <a:latin typeface="Angsana New" pitchFamily="18" charset="-34"/>
                <a:ea typeface="Calibri"/>
                <a:cs typeface="+mj-cs"/>
              </a:rPr>
              <a:t>การพัฒนา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      1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.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การ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ส่งข้อมูลผู้ป่วย</a:t>
            </a:r>
            <a:r>
              <a:rPr lang="en-US" sz="1300" dirty="0">
                <a:latin typeface="Angsana New" pitchFamily="18" charset="-34"/>
                <a:ea typeface="Calibri"/>
                <a:cs typeface="+mj-cs"/>
              </a:rPr>
              <a:t> ACS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  ระหว่าง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ทีมต้องใช้แบบฟอร์ม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การคัดกรอง ช่วยให้ทีมรับทราบข้อมูลและให้การดูแลได้ทันท่วงที</a:t>
            </a:r>
          </a:p>
          <a:p>
            <a:pPr lvl="0"/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  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2. ทบทวนแนวทางการคัดกรองผู้ป่วย </a:t>
            </a:r>
            <a:r>
              <a:rPr lang="en-US" sz="1300" dirty="0">
                <a:latin typeface="Angsana New" pitchFamily="18" charset="-34"/>
                <a:ea typeface="Calibri"/>
                <a:cs typeface="+mj-cs"/>
              </a:rPr>
              <a:t>Chest pain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  แก่ทีมพยาบาล</a:t>
            </a:r>
            <a:r>
              <a:rPr lang="en-US" sz="1300" dirty="0"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en-US" sz="1300" dirty="0">
                <a:latin typeface="Angsana New" pitchFamily="18" charset="-34"/>
                <a:ea typeface="Calibri"/>
                <a:cs typeface="+mj-cs"/>
              </a:rPr>
              <a:t>Triage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 โดยเฉพาะกลุ่มอาการ</a:t>
            </a:r>
            <a:r>
              <a:rPr lang="en-US" sz="1300" dirty="0">
                <a:latin typeface="Angsana New" pitchFamily="18" charset="-34"/>
                <a:ea typeface="Calibri"/>
                <a:cs typeface="+mj-cs"/>
              </a:rPr>
              <a:t> Chest </a:t>
            </a:r>
            <a:r>
              <a:rPr lang="en-US" sz="1300" dirty="0" err="1">
                <a:latin typeface="Angsana New" pitchFamily="18" charset="-34"/>
                <a:ea typeface="Calibri"/>
                <a:cs typeface="+mj-cs"/>
              </a:rPr>
              <a:t>disconfort</a:t>
            </a:r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 </a:t>
            </a:r>
            <a:endParaRPr lang="th-TH" sz="1300" dirty="0" smtClean="0">
              <a:latin typeface="Angsana New" pitchFamily="18" charset="-34"/>
              <a:ea typeface="Calibri"/>
              <a:cs typeface="+mj-cs"/>
            </a:endParaRPr>
          </a:p>
          <a:p>
            <a:pPr lvl="0"/>
            <a:r>
              <a:rPr lang="th-TH" sz="1300" dirty="0"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   3. กำหนดให้พยาบาลผู้ดูแล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Case 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 เป็นผู้ติดต่อประสานงาน ทั้งประสาน รพ.แม่ข่าย  พยาบาล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refer 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และ รถ  </a:t>
            </a:r>
            <a:r>
              <a:rPr lang="en-US" sz="1300" dirty="0" smtClean="0">
                <a:latin typeface="Angsana New" pitchFamily="18" charset="-34"/>
                <a:ea typeface="Calibri"/>
                <a:cs typeface="+mj-cs"/>
              </a:rPr>
              <a:t>refer  </a:t>
            </a:r>
            <a:r>
              <a:rPr lang="th-TH" sz="1300" dirty="0" smtClean="0">
                <a:latin typeface="Angsana New" pitchFamily="18" charset="-34"/>
                <a:ea typeface="Calibri"/>
                <a:cs typeface="+mj-cs"/>
              </a:rPr>
              <a:t>เพื่อป้องกันการผิดพลาดและดูแลผู้ป่วยได้คลอบคลุม 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ปี 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2563  </a:t>
            </a:r>
            <a:r>
              <a:rPr lang="th-TH" sz="1300" dirty="0" err="1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ไตรมาส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3, 4  และปี 2564  </a:t>
            </a:r>
            <a:r>
              <a:rPr lang="th-TH" sz="1300" dirty="0" err="1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ไตรมาส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1  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refer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ช้า  เนื่องจากผู้ป่วย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unstable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ต้อง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resuscitate,  CPR 3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ราย 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ผู้ป่วย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มาด้วยอาการอื่น  แต่มีอาการแน่นหน้าอกใน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ER   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2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ราย 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EKG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ไม่ชัดเจน  รอ 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repeat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และ 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trop I  2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ราย  รอญาติตัดสินใจ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เรื่องให้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ยา 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en-US" sz="1300" dirty="0" err="1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Sk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1  ราย  คัดกรองผิด/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ล่าช้า 1 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ราย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      </a:t>
            </a:r>
            <a:r>
              <a:rPr lang="th-TH" sz="1300" b="1" u="sng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การพัฒนา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  พัฒนาประเด็นผู้ป่วยให้ประวัติอาการอื่นเป็นอาการนำ  จึงได้รับการดูแลล่าช้า  ให้ปรับกระบวนการซักประวัติ 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ผู้ป่วย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อายุ  40  ปีขึ้นไปมาด้วยอาการเจ็บป่วย  </a:t>
            </a:r>
            <a:endParaRPr lang="th-TH" sz="1300" dirty="0" smtClean="0">
              <a:solidFill>
                <a:prstClr val="black"/>
              </a:solidFill>
              <a:latin typeface="Angsana New" pitchFamily="18" charset="-34"/>
              <a:ea typeface="Calibri"/>
              <a:cs typeface="+mj-cs"/>
            </a:endParaRPr>
          </a:p>
          <a:p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ให้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ถ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าม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ประวัติทาง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chest  pain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เผื่อไว้ด้วยทุก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ราย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ปี 2564  </a:t>
            </a:r>
            <a:r>
              <a:rPr lang="th-TH" sz="1300" dirty="0" err="1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ไตรมาส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2, 3, 4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refer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ช้า จากภาวะ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Cardiogenic  shock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ต้อง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resuscitate  1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ราย  จากต้อง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Swab  nasopharyngeal airway 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2  ราย  เนื่องจากการระบาดของ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</a:p>
          <a:p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Covid-19 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แพทย์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Intern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อ่าน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EKG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ผิดจาก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STEMI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เป็น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NSTMI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หลังได้รับ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Confirm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จาก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CCU.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รพ.พระปกเกล้า  จึงรับ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refer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     </a:t>
            </a:r>
            <a:r>
              <a:rPr lang="th-TH" sz="1300" b="1" u="sng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การพัฒนา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กรณีแพทย์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Intern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จัดให้มีแพทย์พี่เลี้ยงรับปรึกษาการดูแลผู้ป่วยโรคสำคัญ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ปี 2565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Refer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ช้าจาก  1. คัดกรองผิดที่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OPD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2. แพทย์ส่งปรึกษา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CCU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ล่าช้าจากมี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case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ฉุกเฉินต้องดูแล  3.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CCU 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ตอบรับล่าช้าเกิน 10 นาที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</a:t>
            </a:r>
          </a:p>
          <a:p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4. EKG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ไม่ชัด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CCU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ให้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Serial  EKG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จึงรออีกหลายนาที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     </a:t>
            </a:r>
            <a:r>
              <a:rPr lang="th-TH" sz="1300" b="1" u="sng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การพัฒนา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1. ทบทวนความรู้ทีม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OPD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เรื่องการคัดกรองผู้ป่วย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ACS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และใช้ใบคัดกรองทุกครั้งให้พนักงานช่วยเหลือคนไข้รายงานอาการผู้ป่วยกลุ่มอาการ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ACS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แก่พยาบาลทันทีทุกครั้ง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2.  กรณี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CCU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ตอบรับปรึกษาล่าช้า  แจ้งผู้อำนวยการนำเรื่องหารือในที่ประชุมจังหวัด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3.  กรณีแพทย์ภาระงานมากให้ปรึกษาแพทย์คนอื่นมาช่วยเป็นครั้งคราว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ปี 2566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Refer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ช้าจาก  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1.  แรกรับ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normal  EKG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หลังผ่านไป  1  ชม.  20  นาที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EKG  STE II, III,  AVF</a:t>
            </a:r>
          </a:p>
          <a:p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2. 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ผู้ป่วย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Cardiac  arrest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จากบ้าน 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CPR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โดยเจ้าหน้าที่โรงพยาบาลส่งเสริมสุขภาพตำบล 1 ราย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3.  ผู้ป่วยหอบเหนื่อยตั้งแต่แรกรับต้องใส่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tube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1  ราย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4.  ผู้ป่วยต่างด้าว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CCU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ให้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drip  Sk.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ก่อน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refer  1 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ราย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    </a:t>
            </a:r>
            <a:r>
              <a:rPr lang="th-TH" sz="1300" b="1" u="sng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การพัฒนา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-</a:t>
            </a:r>
          </a:p>
          <a:p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	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ปี 2567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refer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ช้า 2 ราย รายที่ 1 ผล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EKG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ไม่ชัดเจน แพทย์จึงสั่งตรวจ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trop I </a:t>
            </a:r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รายที่ 2 ผู้ป่วยมาตรวจตามนัดแผนก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NCD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โดยมีอาการแน่นหน้าอกมาก่อน 1 วัน เมื่อพบแพทย์ แพทย์จึงส่งตรวจ </a:t>
            </a:r>
            <a:r>
              <a:rPr lang="en-US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EKG</a:t>
            </a:r>
            <a:endParaRPr lang="th-TH" sz="1300" dirty="0" smtClean="0">
              <a:solidFill>
                <a:prstClr val="black"/>
              </a:solidFill>
              <a:latin typeface="Angsana New" pitchFamily="18" charset="-34"/>
              <a:ea typeface="Calibri"/>
              <a:cs typeface="+mj-cs"/>
            </a:endParaRPr>
          </a:p>
          <a:p>
            <a:r>
              <a:rPr lang="th-TH" sz="1300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       </a:t>
            </a:r>
            <a:r>
              <a:rPr lang="th-TH" sz="1300" b="1" u="sng" dirty="0" smtClean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การพัฒนา  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เพิ่มกระบวนการคัดกรองที่แผนก 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NCD 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ให้ถามผู้ป่วยทุกคนว่ามีอาการกลุ่ม </a:t>
            </a:r>
            <a:r>
              <a:rPr lang="en-US" sz="1300" dirty="0" err="1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ACS,Stroke</a:t>
            </a:r>
            <a:r>
              <a:rPr lang="en-US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 </a:t>
            </a:r>
            <a:r>
              <a:rPr lang="th-TH" sz="1300" dirty="0">
                <a:solidFill>
                  <a:prstClr val="black"/>
                </a:solidFill>
                <a:latin typeface="Angsana New" pitchFamily="18" charset="-34"/>
                <a:ea typeface="Calibri"/>
                <a:cs typeface="+mj-cs"/>
              </a:rPr>
              <a:t>หรือไม่ ก่อนจัดรับบริการตามขั้นตอนปกติ </a:t>
            </a:r>
          </a:p>
          <a:p>
            <a:endParaRPr lang="en-US" sz="1300" dirty="0">
              <a:latin typeface="Angsana New" pitchFamily="18" charset="-34"/>
              <a:ea typeface="Calibri"/>
              <a:cs typeface="+mj-cs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</p:spTree>
    <p:extLst>
      <p:ext uri="{BB962C8B-B14F-4D97-AF65-F5344CB8AC3E}">
        <p14:creationId xmlns:p14="http://schemas.microsoft.com/office/powerpoint/2010/main" val="3287693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1"/>
          <p:cNvSpPr txBox="1"/>
          <p:nvPr/>
        </p:nvSpPr>
        <p:spPr>
          <a:xfrm>
            <a:off x="1285995" y="410255"/>
            <a:ext cx="6912768" cy="752475"/>
          </a:xfrm>
          <a:prstGeom prst="rect">
            <a:avLst/>
          </a:prstGeom>
          <a:noFill/>
          <a:ln w="9525" cmpd="sng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square" rtlCol="0" anchor="t"/>
          <a:lstStyle>
            <a:lvl1pPr marL="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ผลลัพธ์และการพัฒนาที่ผ่านมา (</a:t>
            </a:r>
            <a:r>
              <a:rPr lang="en-US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Performance &amp; Interventions</a:t>
            </a:r>
            <a:r>
              <a:rPr lang="th-TH" sz="2400" b="1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) </a:t>
            </a:r>
            <a:endParaRPr lang="en-US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  <a:p>
            <a:pPr algn="ctr"/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วิเคราะห์อัตรา  </a:t>
            </a:r>
            <a:r>
              <a:rPr lang="en-US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Miss/Delayed  diagnosis  STEMI </a:t>
            </a:r>
            <a:r>
              <a:rPr lang="th-TH" sz="2400" b="1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th-TH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ด้วย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 control 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chart </a:t>
            </a:r>
            <a:r>
              <a:rPr lang="en-US" sz="2400" b="1" u="sng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+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 </a:t>
            </a:r>
            <a:r>
              <a:rPr lang="en-US" sz="2400" b="1" baseline="0" dirty="0" smtClean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2 </a:t>
            </a:r>
            <a:r>
              <a:rPr lang="en-US" sz="2400" b="1" baseline="0" dirty="0">
                <a:solidFill>
                  <a:srgbClr val="0000FF"/>
                </a:solidFill>
                <a:latin typeface="Angsana New" pitchFamily="18" charset="-34"/>
                <a:cs typeface="Angsana New" pitchFamily="18" charset="-34"/>
              </a:rPr>
              <a:t>SD</a:t>
            </a:r>
            <a:endParaRPr lang="th-TH" sz="2400" b="1" dirty="0">
              <a:solidFill>
                <a:srgbClr val="0000FF"/>
              </a:solidFill>
              <a:latin typeface="Angsana New" pitchFamily="18" charset="-34"/>
              <a:cs typeface="Angsana New" pitchFamily="18" charset="-34"/>
            </a:endParaRPr>
          </a:p>
        </p:txBody>
      </p:sp>
      <p:sp>
        <p:nvSpPr>
          <p:cNvPr id="4" name="กล่องข้อความ 2"/>
          <p:cNvSpPr txBox="1">
            <a:spLocks noChangeArrowheads="1"/>
          </p:cNvSpPr>
          <p:nvPr/>
        </p:nvSpPr>
        <p:spPr bwMode="auto">
          <a:xfrm>
            <a:off x="7092280" y="195943"/>
            <a:ext cx="168592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รพ.โป่งน้ำร้อน  </a:t>
            </a:r>
            <a:r>
              <a:rPr lang="th-TH" sz="1400" dirty="0" smtClean="0">
                <a:solidFill>
                  <a:srgbClr val="000000"/>
                </a:solidFill>
                <a:effectLst/>
                <a:latin typeface="Calibri"/>
                <a:ea typeface="Calibri"/>
                <a:cs typeface="Angsana New"/>
              </a:rPr>
              <a:t>พ</a:t>
            </a: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.ค.67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sp>
        <p:nvSpPr>
          <p:cNvPr id="6" name="กล่องข้อความ 2"/>
          <p:cNvSpPr txBox="1">
            <a:spLocks noChangeArrowheads="1"/>
          </p:cNvSpPr>
          <p:nvPr/>
        </p:nvSpPr>
        <p:spPr bwMode="auto">
          <a:xfrm>
            <a:off x="8194301" y="6253240"/>
            <a:ext cx="588765" cy="42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noAutofit/>
          </a:bodyPr>
          <a:lstStyle/>
          <a:p>
            <a:pPr algn="r">
              <a:lnSpc>
                <a:spcPct val="115000"/>
              </a:lnSpc>
              <a:spcAft>
                <a:spcPts val="0"/>
              </a:spcAft>
            </a:pPr>
            <a:r>
              <a:rPr lang="th-TH" sz="1400" dirty="0" smtClean="0">
                <a:solidFill>
                  <a:srgbClr val="000000"/>
                </a:solidFill>
                <a:latin typeface="Calibri"/>
                <a:ea typeface="Calibri"/>
                <a:cs typeface="Angsana New"/>
              </a:rPr>
              <a:t>9</a:t>
            </a:r>
            <a:endParaRPr lang="en-US" sz="1100" dirty="0">
              <a:effectLst/>
              <a:latin typeface="Calibri"/>
              <a:ea typeface="Calibri"/>
              <a:cs typeface="Cordia New"/>
            </a:endParaRPr>
          </a:p>
        </p:txBody>
      </p:sp>
      <p:graphicFrame>
        <p:nvGraphicFramePr>
          <p:cNvPr id="9" name="แผนภูมิ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42878730"/>
              </p:ext>
            </p:extLst>
          </p:nvPr>
        </p:nvGraphicFramePr>
        <p:xfrm>
          <a:off x="467544" y="1162730"/>
          <a:ext cx="8532440" cy="46805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090800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2011</TotalTime>
  <Words>1426</Words>
  <Application>Microsoft Office PowerPoint</Application>
  <PresentationFormat>นำเสนอทางหน้าจอ (4:3)</PresentationFormat>
  <Paragraphs>290</Paragraphs>
  <Slides>12</Slides>
  <Notes>0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12</vt:i4>
      </vt:variant>
    </vt:vector>
  </HeadingPairs>
  <TitlesOfParts>
    <vt:vector size="13" baseType="lpstr">
      <vt:lpstr>ชุดรูปแบบของ Office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</vt:vector>
  </TitlesOfParts>
  <Company>Sky123.Org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CCS</dc:creator>
  <cp:lastModifiedBy>PC</cp:lastModifiedBy>
  <cp:revision>165</cp:revision>
  <cp:lastPrinted>2024-05-16T04:51:52Z</cp:lastPrinted>
  <dcterms:created xsi:type="dcterms:W3CDTF">2019-02-05T07:28:15Z</dcterms:created>
  <dcterms:modified xsi:type="dcterms:W3CDTF">2024-05-27T16:22:53Z</dcterms:modified>
</cp:coreProperties>
</file>